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4" r:id="rId11"/>
    <p:sldId id="271" r:id="rId12"/>
    <p:sldId id="266" r:id="rId13"/>
    <p:sldId id="269" r:id="rId14"/>
    <p:sldId id="272" r:id="rId15"/>
    <p:sldId id="267" r:id="rId16"/>
    <p:sldId id="268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22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2018/7/30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2018/7/30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2018/7/30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2018/7/30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2018/7/30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2018/7/30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2018/7/30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18_7_30_10_11_5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18_7_30_10_11_14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18_7_30_10_10_59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NjE0MzRCRDhENjBFNDRFME_2018_7_30_10_11_6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18_7_30_10_11_14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Worksheet1.xlsx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18_7_30_10_10_59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18_7_30_10_11_7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18_7_30_10_11_17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18_7_30_10_10_59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18_7_30_10_11_12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18_7_30_10_11_17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18_7_30_10_21_8_1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大中票券債券市場展望雙週報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2018/7/30</a:t>
            </a:r>
          </a:p>
          <a:p>
            <a:r>
              <a:rPr lang="en-US" altLang="zh-TW" dirty="0" smtClean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8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2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9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美國</a:t>
            </a:r>
            <a:r>
              <a:rPr lang="zh-TW" altLang="en-US" dirty="0"/>
              <a:t>非農就業新增人數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20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2" y="1412776"/>
            <a:ext cx="882565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18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4" name="G 24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經濟數據預報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物件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6135647"/>
              </p:ext>
            </p:extLst>
          </p:nvPr>
        </p:nvGraphicFramePr>
        <p:xfrm>
          <a:off x="467544" y="1340768"/>
          <a:ext cx="8370036" cy="511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工作表" r:id="rId4" imgW="7220050" imgH="4409930" progId="Excel.Sheet.12">
                  <p:embed/>
                </p:oleObj>
              </mc:Choice>
              <mc:Fallback>
                <p:oleObj name="工作表" r:id="rId4" imgW="7220050" imgH="4409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340768"/>
                        <a:ext cx="8370036" cy="5112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利率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線轉為上升，季線則轉為盤跌，預估在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2.90%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附近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，橫向整理一段期間。台債利率，利率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一年來低點附近反彈，在新籌碼加入後，區間高檔整理。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，即將公布台灣第二季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GDP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數據，美國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製造業與服務業指數、非農就業報告、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月成屋待完成銷售，歐元區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Markit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製造業與服務業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PMI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。台債利率走勢，新籌碼供應，小幅帶動利率上漲，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年期利率自年度低點反彈，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0.90%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是支撐。下半年央行升息的機率較小，操作上，利率在</a:t>
            </a:r>
            <a:r>
              <a:rPr lang="en-US" altLang="zh-TW" smtClean="0">
                <a:latin typeface="標楷體" panose="03000509000000000000" pitchFamily="65" charset="-120"/>
                <a:ea typeface="標楷體" panose="03000509000000000000" pitchFamily="65" charset="-120"/>
              </a:rPr>
              <a:t>0.90%</a:t>
            </a:r>
            <a:r>
              <a:rPr lang="zh-TW" altLang="en-US" smtClean="0">
                <a:latin typeface="標楷體" panose="03000509000000000000" pitchFamily="65" charset="-120"/>
                <a:ea typeface="標楷體" panose="03000509000000000000" pitchFamily="65" charset="-120"/>
              </a:rPr>
              <a:t>上方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，建議酌量增加部位。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美債利率過去兩周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主要呈現上漲，因日本央行可能微調利率政策，美歐貿易和解，引導美債利率上漲至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2.90%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。不過歐洲央行維持政策不變，中美貿易問題無解，限制漲幅。上週五美債利率收在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2.9542%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。台債利率除受美債利率影響外，新的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券將發行前交易，也把利率從低點拉起，然下半年升息機率降低，逢高仍有買盤。上週收盤，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0.677%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年券收在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0.87%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歐債十年期利率走勢圖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G 12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4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</a:t>
            </a:r>
            <a:r>
              <a:rPr lang="zh-TW" altLang="en-US" dirty="0" smtClean="0"/>
              <a:t>債</a:t>
            </a:r>
            <a:r>
              <a:rPr lang="zh-TW" altLang="en-US" dirty="0"/>
              <a:t>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G 15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主要國家殖利率曲線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G 16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G 17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9" name="G 25"/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18/7/30 上午 10:11:03"/>
  <p:tag name="TAGTIMESTAMP" val="2018/7/30 上午 10:11:03"/>
  <p:tag name="CHARTTYPE" val="G"/>
  <p:tag name="WORKBOOKFILENAME" val="C:\Users\Administrator\Documents\週報\大中票券債券市場展望雙週報20180730.pptx"/>
  <p:tag name="WORKSHEETNAME" val="C:\Users\Administrator\Documents\週報\大中票券債券市場展望雙週報20180730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18/7/30 上午 10:11:02"/>
  <p:tag name="TAGTIMESTAMP" val="2018/7/30 上午 10:11:02"/>
  <p:tag name="CHARTTYPE" val="ECWB"/>
  <p:tag name="WORKBOOKFILENAME" val="C:\Users\Administrator\Documents\週報\大中票券債券市場展望雙週報20180730.pptx"/>
  <p:tag name="WORKSHEETNAME" val="C:\Users\Administrator\Documents\週報\大中票券債券市場展望雙週報20180730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NjE0MzRCRDhENjBFNDRFME&gt;"/>
  <p:tag name="TYPENAME" val="BloombergGChartBMPType"/>
  <p:tag name="FILETIMESTAMP" val="2018/7/30 上午 10:11:10"/>
  <p:tag name="TAGTIMESTAMP" val="2018/7/30 上午 10:11:10"/>
  <p:tag name="CHARTTYPE" val="G"/>
  <p:tag name="WORKBOOKFILENAME" val="C:\Users\Administrator\Documents\週報\大中票券債券市場展望雙週報20180730.pptx"/>
  <p:tag name="WORKSHEETNAME" val="C:\Users\Administrator\Documents\週報\大中票券債券市場展望雙週報20180730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18/7/30 上午 10:11:19"/>
  <p:tag name="TAGTIMESTAMP" val="2018/7/30 上午 10:11:19"/>
  <p:tag name="CHARTTYPE" val="G"/>
  <p:tag name="WORKBOOKFILENAME" val="C:\Users\Administrator\Documents\週報\大中票券債券市場展望雙週報20180730.pptx"/>
  <p:tag name="WORKSHEETNAME" val="C:\Users\Administrator\Documents\週報\大中票券債券市場展望雙週報20180730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18/7/30 上午 10:11:12"/>
  <p:tag name="TAGTIMESTAMP" val="2018/7/30 上午 10:11:12"/>
  <p:tag name="CHARTTYPE" val="G"/>
  <p:tag name="WORKBOOKFILENAME" val="C:\Users\Administrator\Documents\週報\大中票券債券市場展望雙週報20180730.pptx"/>
  <p:tag name="WORKSHEETNAME" val="C:\Users\Administrator\Documents\週報\大中票券債券市場展望雙週報20180730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18/7/30 上午 10:11:21"/>
  <p:tag name="TAGTIMESTAMP" val="2018/7/30 上午 10:11:21"/>
  <p:tag name="CHARTTYPE" val="G"/>
  <p:tag name="WORKBOOKFILENAME" val="C:\Users\Administrator\Documents\週報\大中票券債券市場展望雙週報20180730.pptx"/>
  <p:tag name="WORKSHEETNAME" val="C:\Users\Administrator\Documents\週報\大中票券債券市場展望雙週報20180730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18/7/30 上午 10:11:03"/>
  <p:tag name="TAGTIMESTAMP" val="2018/7/30 上午 10:11:03"/>
  <p:tag name="CHARTTYPE" val="G"/>
  <p:tag name="WORKBOOKFILENAME" val="C:\Users\Administrator\Documents\週報\大中票券債券市場展望雙週報20180730.pptx"/>
  <p:tag name="WORKSHEETNAME" val="C:\Users\Administrator\Documents\週報\大中票券債券市場展望雙週報20180730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18/7/30 上午 10:11:13"/>
  <p:tag name="TAGTIMESTAMP" val="2018/7/30 上午 10:11:13"/>
  <p:tag name="CHARTTYPE" val="GC"/>
  <p:tag name="WORKBOOKFILENAME" val="C:\Users\Administrator\Documents\週報\大中票券債券市場展望雙週報20180730.pptx"/>
  <p:tag name="WORKSHEETNAME" val="C:\Users\Administrator\Documents\週報\大中票券債券市場展望雙週報20180730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18/7/30 上午 10:11:21"/>
  <p:tag name="TAGTIMESTAMP" val="2018/7/30 上午 10:11:21"/>
  <p:tag name="CHARTTYPE" val="G"/>
  <p:tag name="WORKBOOKFILENAME" val="C:\Users\Administrator\Documents\週報\大中票券債券市場展望雙週報20180730.pptx"/>
  <p:tag name="WORKSHEETNAME" val="C:\Users\Administrator\Documents\週報\大中票券債券市場展望雙週報20180730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18/7/30 上午 10:21:11"/>
  <p:tag name="TAGTIMESTAMP" val="2018/7/30 上午 10:21:11"/>
  <p:tag name="CHARTTYPE" val="G"/>
  <p:tag name="WORKBOOKFILENAME" val="C:\Users\Administrator\Documents\週報\大中票券債券市場展望雙週報20180730.pptx"/>
  <p:tag name="WORKSHEETNAME" val="C:\Users\Administrator\Documents\週報\大中票券債券市場展望雙週報20180730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18/7/30 上午 10:11:10"/>
  <p:tag name="TAGTIMESTAMP" val="2018/7/30 上午 10:11:10"/>
  <p:tag name="CHARTTYPE" val="G"/>
  <p:tag name="WORKBOOKFILENAME" val="C:\Users\Administrator\Documents\週報\大中票券債券市場展望雙週報20180730.pptx"/>
  <p:tag name="WORKSHEETNAME" val="C:\Users\Administrator\Documents\週報\大中票券債券市場展望雙週報20180730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18/7/30 上午 10:11:17"/>
  <p:tag name="TAGTIMESTAMP" val="2018/7/30 上午 10:11:17"/>
  <p:tag name="CHARTTYPE" val="G"/>
  <p:tag name="WORKBOOKFILENAME" val="C:\Users\Administrator\Documents\週報\大中票券債券市場展望雙週報20180730.pptx"/>
  <p:tag name="WORKSHEETNAME" val="C:\Users\Administrator\Documents\週報\大中票券債券市場展望雙週報20180730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619</TotalTime>
  <Words>362</Words>
  <Application>Microsoft Office PowerPoint</Application>
  <PresentationFormat>如螢幕大小 (4:3)</PresentationFormat>
  <Paragraphs>21</Paragraphs>
  <Slides>16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8" baseType="lpstr">
      <vt:lpstr>龍騰四海</vt:lpstr>
      <vt:lpstr>工作表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美國非農就業新增人數</vt:lpstr>
      <vt:lpstr>美國新屋及成屋銷售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債券部業務襄理 - 蔡秉寰</cp:lastModifiedBy>
  <cp:revision>38</cp:revision>
  <dcterms:created xsi:type="dcterms:W3CDTF">2018-04-19T05:44:13Z</dcterms:created>
  <dcterms:modified xsi:type="dcterms:W3CDTF">2018-07-30T03:16:23Z</dcterms:modified>
</cp:coreProperties>
</file>