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2_27_10_3_5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2_27_10_4_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2_27_10_3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12_27_10_3_5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12_27_10_4_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2_27_10_3_4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2_27_10_3_5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2_27_10_4_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2_27_10_3_4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2_27_10_4_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2_27_10_4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2_27_10_3_4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2022/12/27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8">
            <a:extLst>
              <a:ext uri="{FF2B5EF4-FFF2-40B4-BE49-F238E27FC236}">
                <a16:creationId xmlns:a16="http://schemas.microsoft.com/office/drawing/2014/main" id="{4075F232-9435-3209-5A78-5909418D38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22">
            <a:extLst>
              <a:ext uri="{FF2B5EF4-FFF2-40B4-BE49-F238E27FC236}">
                <a16:creationId xmlns:a16="http://schemas.microsoft.com/office/drawing/2014/main" id="{B8AD798D-26D7-7B0D-46B5-23DCBD5245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9">
            <a:extLst>
              <a:ext uri="{FF2B5EF4-FFF2-40B4-BE49-F238E27FC236}">
                <a16:creationId xmlns:a16="http://schemas.microsoft.com/office/drawing/2014/main" id="{34BB83D0-CF32-B89D-C3F9-3FF46C2FEC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11" name="G 24">
            <a:extLst>
              <a:ext uri="{FF2B5EF4-FFF2-40B4-BE49-F238E27FC236}">
                <a16:creationId xmlns:a16="http://schemas.microsoft.com/office/drawing/2014/main" id="{6853E563-AA02-069A-DDB6-E46D108C8FF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11" name="G 20">
            <a:extLst>
              <a:ext uri="{FF2B5EF4-FFF2-40B4-BE49-F238E27FC236}">
                <a16:creationId xmlns:a16="http://schemas.microsoft.com/office/drawing/2014/main" id="{53EB19B4-5CBD-97B7-FD23-FD105A0A05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1D84AEFC-A84A-D72B-4D0A-9856991BF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9826"/>
              </p:ext>
            </p:extLst>
          </p:nvPr>
        </p:nvGraphicFramePr>
        <p:xfrm>
          <a:off x="457200" y="1268761"/>
          <a:ext cx="8229599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53305" imgH="6715016" progId="Excel.Sheet.12">
                  <p:embed/>
                </p:oleObj>
              </mc:Choice>
              <mc:Fallback>
                <p:oleObj name="Worksheet" r:id="rId2" imgW="7753305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1"/>
                        <a:ext cx="8229599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利率月線呈向上走勢，但季線走勢轉向下，象徵近期利率反彈，但上方有壓制力道。觀察利率近期於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月中打底，搭配經濟數據尚可，且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仍將持續升息，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利率有機會上測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碼的升息空間，至於何時停止升息，仍取決於就業與薪資報告。台債方面，債市氣氛較美債偏多，因交易商多預期台灣央行明年不升息的機會大。時近年底市場交易清淡，利率橫向整理。預估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最近二周美債利率上漲，因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官員言論仍鷹派，且日本央行貨幣政策放寬利率曲線波動區間，帶動利率從低點處反彈。上周五收在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3.7472%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。台債市場，因央行升息幅度僅半碼，且未調升存準率，市場猜測明年台灣央行貨幣政策將停止升息步伐，利率跌至近期低點，後雖有美債利率反彈，但台債利率跟進程度有限。上週台債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1.172%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2">
            <a:extLst>
              <a:ext uri="{FF2B5EF4-FFF2-40B4-BE49-F238E27FC236}">
                <a16:creationId xmlns:a16="http://schemas.microsoft.com/office/drawing/2014/main" id="{B99F0E78-B8CB-F111-6C81-B5A26418E1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3">
            <a:extLst>
              <a:ext uri="{FF2B5EF4-FFF2-40B4-BE49-F238E27FC236}">
                <a16:creationId xmlns:a16="http://schemas.microsoft.com/office/drawing/2014/main" id="{FE075D62-FBC5-0ED7-A3EC-4DC06AD8FA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4">
            <a:extLst>
              <a:ext uri="{FF2B5EF4-FFF2-40B4-BE49-F238E27FC236}">
                <a16:creationId xmlns:a16="http://schemas.microsoft.com/office/drawing/2014/main" id="{BBD44FA9-5322-C5AF-33D6-068623C4DF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5">
            <a:extLst>
              <a:ext uri="{FF2B5EF4-FFF2-40B4-BE49-F238E27FC236}">
                <a16:creationId xmlns:a16="http://schemas.microsoft.com/office/drawing/2014/main" id="{21EF29D7-A2DE-6D82-DC9A-7EB0590584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16">
            <a:extLst>
              <a:ext uri="{FF2B5EF4-FFF2-40B4-BE49-F238E27FC236}">
                <a16:creationId xmlns:a16="http://schemas.microsoft.com/office/drawing/2014/main" id="{50E1A59D-1230-8E49-5C26-CB76BE3E32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G 17">
            <a:extLst>
              <a:ext uri="{FF2B5EF4-FFF2-40B4-BE49-F238E27FC236}">
                <a16:creationId xmlns:a16="http://schemas.microsoft.com/office/drawing/2014/main" id="{9D14B493-2BFB-5C29-2CCA-0BA90B5277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11" name="G 25">
            <a:extLst>
              <a:ext uri="{FF2B5EF4-FFF2-40B4-BE49-F238E27FC236}">
                <a16:creationId xmlns:a16="http://schemas.microsoft.com/office/drawing/2014/main" id="{B962C3E9-0C76-5808-2966-9CAE3419854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2/27 上午 10:03:49"/>
  <p:tag name="TAGTIMESTAMP" val="2022/12/27 上午 10:03:4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2/27 上午 10:03:47"/>
  <p:tag name="TAGTIMESTAMP" val="2022/12/27 上午 10:03:47"/>
  <p:tag name="CHARTTYPE" val="ECWB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2/27 上午 10:03:56"/>
  <p:tag name="TAGTIMESTAMP" val="2022/12/27 上午 10:03:56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2/27 上午 10:04:09"/>
  <p:tag name="TAGTIMESTAMP" val="2022/12/27 上午 10:04:0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2/27 上午 10:03:59"/>
  <p:tag name="TAGTIMESTAMP" val="2022/12/27 上午 10:03:5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2/27 上午 10:04:10"/>
  <p:tag name="TAGTIMESTAMP" val="2022/12/27 上午 10:04:10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2/27 上午 10:03:52"/>
  <p:tag name="TAGTIMESTAMP" val="2022/12/27 上午 10:03:52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2/27 上午 10:04:05"/>
  <p:tag name="TAGTIMESTAMP" val="2022/12/27 上午 10:04:05"/>
  <p:tag name="CHARTTYPE" val="GC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2/27 上午 10:04:13"/>
  <p:tag name="TAGTIMESTAMP" val="2022/12/27 上午 10:04:13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2/27 上午 10:03:49"/>
  <p:tag name="TAGTIMESTAMP" val="2022/12/27 上午 10:03:4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2/27 上午 10:03:59"/>
  <p:tag name="TAGTIMESTAMP" val="2022/12/27 上午 10:03:5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2/27 上午 10:04:09"/>
  <p:tag name="TAGTIMESTAMP" val="2022/12/27 上午 10:04:09"/>
  <p:tag name="CHARTTYPE" val="G"/>
  <p:tag name="WORKBOOKFILENAME" val="C:\Users\Administrator\Documents\週報\大中票券債券市場展望雙週報20221227.pptx"/>
  <p:tag name="WORKSHEETNAME" val="C:\Users\Administrator\Documents\週報\大中票券債券市場展望雙週報2022122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6845</TotalTime>
  <Words>397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271</cp:revision>
  <dcterms:created xsi:type="dcterms:W3CDTF">2018-04-19T05:44:13Z</dcterms:created>
  <dcterms:modified xsi:type="dcterms:W3CDTF">2022-12-27T03:11:25Z</dcterms:modified>
</cp:coreProperties>
</file>