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4_6_11_30_1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4_6_11_30_21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4_6_11_30_2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3_4_6_11_30_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3_4_6_11_30_20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3_4_6_11_30_29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3_4_6_11_30_38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4_6_11_30_3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4_6_11_30_2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4_6_11_30_2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4_6_11_30_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4_6_11_30_2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4_6_11_30_2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4_6_11_30_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2023/04/06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8">
            <a:extLst>
              <a:ext uri="{FF2B5EF4-FFF2-40B4-BE49-F238E27FC236}">
                <a16:creationId xmlns:a16="http://schemas.microsoft.com/office/drawing/2014/main" id="{BB66E4AB-DA0D-F2C8-5339-9AADDEA2EF5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22">
            <a:extLst>
              <a:ext uri="{FF2B5EF4-FFF2-40B4-BE49-F238E27FC236}">
                <a16:creationId xmlns:a16="http://schemas.microsoft.com/office/drawing/2014/main" id="{5C5AF37F-A83E-3014-6B7E-F3762324917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G 9">
            <a:extLst>
              <a:ext uri="{FF2B5EF4-FFF2-40B4-BE49-F238E27FC236}">
                <a16:creationId xmlns:a16="http://schemas.microsoft.com/office/drawing/2014/main" id="{72F916B7-41D6-070C-D7D9-7C545F09ABC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11" name="G 20">
            <a:extLst>
              <a:ext uri="{FF2B5EF4-FFF2-40B4-BE49-F238E27FC236}">
                <a16:creationId xmlns:a16="http://schemas.microsoft.com/office/drawing/2014/main" id="{89BE5FE2-4BE4-E0B3-FE32-3C5046994EA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11" name="G 24">
            <a:extLst>
              <a:ext uri="{FF2B5EF4-FFF2-40B4-BE49-F238E27FC236}">
                <a16:creationId xmlns:a16="http://schemas.microsoft.com/office/drawing/2014/main" id="{D6B59C47-8E25-807F-39EB-DB9C5F6AA45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11" name="G 21">
            <a:extLst>
              <a:ext uri="{FF2B5EF4-FFF2-40B4-BE49-F238E27FC236}">
                <a16:creationId xmlns:a16="http://schemas.microsoft.com/office/drawing/2014/main" id="{AB1D4239-F82E-39E2-9F5A-911B519C022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11" name="G 53">
            <a:extLst>
              <a:ext uri="{FF2B5EF4-FFF2-40B4-BE49-F238E27FC236}">
                <a16:creationId xmlns:a16="http://schemas.microsoft.com/office/drawing/2014/main" id="{E9B2E00A-A565-154C-2A76-ED041955797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E30B12C4-11B9-3B11-555C-5426ABC1E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79913"/>
              </p:ext>
            </p:extLst>
          </p:nvPr>
        </p:nvGraphicFramePr>
        <p:xfrm>
          <a:off x="457200" y="1600200"/>
          <a:ext cx="8382374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4200525" progId="Excel.Sheet.12">
                  <p:embed/>
                </p:oleObj>
              </mc:Choice>
              <mc:Fallback>
                <p:oleObj name="Worksheet" r:id="rId2" imgW="7543800" imgH="4200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600200"/>
                        <a:ext cx="8382374" cy="479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利率月線與季線同步向下，利率走勢測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型低點後，可能進一步下跌。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數據。近期金融市場較為震盪，市場對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月是否繼續升息的看法分歧，美債利率偏多看待。美債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利率區間暫看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3.20%~3.50%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公債在反應央行升息後，可能回到美債利率走勢的主流影響，暫時以區間低檔整理為主，利率逢高加碼布局仍是首選。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最近二週，因為美國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月核心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增幅低於預期，且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46.3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，服務業指數亦低於預期，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就業顯示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月美國企業新增就業人數低於預期，暗示美國的經濟多處呈現放緩跡象，加上銀行業的信用危機，市場猜測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五月可能不升息。美債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利率震盪走低。上週五美債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3.4676%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。台灣公債利率在央行升息後略微上漲，整體債市氣氛仍不偏空，主要反應養券成本上升。上週，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G 12">
            <a:extLst>
              <a:ext uri="{FF2B5EF4-FFF2-40B4-BE49-F238E27FC236}">
                <a16:creationId xmlns:a16="http://schemas.microsoft.com/office/drawing/2014/main" id="{CB1D764F-ABCA-9224-ADDF-AF3EF1E114D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3">
            <a:extLst>
              <a:ext uri="{FF2B5EF4-FFF2-40B4-BE49-F238E27FC236}">
                <a16:creationId xmlns:a16="http://schemas.microsoft.com/office/drawing/2014/main" id="{520854ED-F1AF-32AE-6637-D5AAAD75CD9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4">
            <a:extLst>
              <a:ext uri="{FF2B5EF4-FFF2-40B4-BE49-F238E27FC236}">
                <a16:creationId xmlns:a16="http://schemas.microsoft.com/office/drawing/2014/main" id="{D7291A2B-8A81-6020-4D1F-ED6D0153D01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5">
            <a:extLst>
              <a:ext uri="{FF2B5EF4-FFF2-40B4-BE49-F238E27FC236}">
                <a16:creationId xmlns:a16="http://schemas.microsoft.com/office/drawing/2014/main" id="{2F72B43F-2E68-105B-D426-1F4FF7D78E4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G 16">
            <a:extLst>
              <a:ext uri="{FF2B5EF4-FFF2-40B4-BE49-F238E27FC236}">
                <a16:creationId xmlns:a16="http://schemas.microsoft.com/office/drawing/2014/main" id="{82A5FBDC-DF00-6815-AD05-5F607266D3D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7">
            <a:extLst>
              <a:ext uri="{FF2B5EF4-FFF2-40B4-BE49-F238E27FC236}">
                <a16:creationId xmlns:a16="http://schemas.microsoft.com/office/drawing/2014/main" id="{C184FA2A-4CC1-693D-8BE9-99B7E991D77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11" name="G 25">
            <a:extLst>
              <a:ext uri="{FF2B5EF4-FFF2-40B4-BE49-F238E27FC236}">
                <a16:creationId xmlns:a16="http://schemas.microsoft.com/office/drawing/2014/main" id="{A5C86E4B-E666-792C-A96A-DCC5A4F3B29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4/6 上午 11:30:08"/>
  <p:tag name="TAGTIMESTAMP" val="2023/4/6 上午 11:30:08"/>
  <p:tag name="CHARTTYPE" val="G"/>
  <p:tag name="WORKBOOKFILENAME" val="C:\Users\Administrator\Documents\週報\大中票券債券市場展望雙週報20230406.pptx"/>
  <p:tag name="WORKSHEETNAME" val="C:\Users\Administrator\Documents\週報\大中票券債券市場展望雙週報20230406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4/6 上午 11:30:04"/>
  <p:tag name="TAGTIMESTAMP" val="2023/4/6 上午 11:30:04"/>
  <p:tag name="CHARTTYPE" val="ECWB"/>
  <p:tag name="WORKBOOKFILENAME" val="C:\Users\Administrator\Documents\週報\大中票券債券市場展望雙週報20230406.pptx"/>
  <p:tag name="WORKSHEETNAME" val="C:\Users\Administrator\Documents\週報\大中票券債券市場展望雙週報20230406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4/6 上午 11:30:13"/>
  <p:tag name="TAGTIMESTAMP" val="2023/4/6 上午 11:30:13"/>
  <p:tag name="CHARTTYPE" val="G"/>
  <p:tag name="WORKBOOKFILENAME" val="C:\Users\Administrator\Documents\週報\大中票券債券市場展望雙週報20230406.pptx"/>
  <p:tag name="WORKSHEETNAME" val="C:\Users\Administrator\Documents\週報\大中票券債券市場展望雙週報20230406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4/6 上午 11:30:25"/>
  <p:tag name="TAGTIMESTAMP" val="2023/4/6 上午 11:30:25"/>
  <p:tag name="CHARTTYPE" val="G"/>
  <p:tag name="WORKBOOKFILENAME" val="C:\Users\Administrator\Documents\週報\大中票券債券市場展望雙週報20230406.pptx"/>
  <p:tag name="WORKSHEETNAME" val="C:\Users\Administrator\Documents\週報\大中票券債券市場展望雙週報20230406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3/4/6 上午 11:30:34"/>
  <p:tag name="TAGTIMESTAMP" val="2023/4/6 上午 11:30:34"/>
  <p:tag name="CHARTTYPE" val="G"/>
  <p:tag name="WORKBOOKFILENAME" val="C:\Users\Administrator\Documents\週報\大中票券債券市場展望雙週報20230406.pptx"/>
  <p:tag name="WORKSHEETNAME" val="C:\Users\Administrator\Documents\週報\大中票券債券市場展望雙週報20230406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3/4/6 上午 11:30:42"/>
  <p:tag name="TAGTIMESTAMP" val="2023/4/6 上午 11:30:42"/>
  <p:tag name="CHARTTYPE" val="G"/>
  <p:tag name="WORKBOOKFILENAME" val="C:\Users\Administrator\Documents\週報\大中票券債券市場展望雙週報20230406.pptx"/>
  <p:tag name="WORKSHEETNAME" val="C:\Users\Administrator\Documents\週報\大中票券債券市場展望雙週報2023040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4/6 上午 11:30:25"/>
  <p:tag name="TAGTIMESTAMP" val="2023/4/6 上午 11:30:25"/>
  <p:tag name="CHARTTYPE" val="G"/>
  <p:tag name="WORKBOOKFILENAME" val="C:\Users\Administrator\Documents\週報\大中票券債券市場展望雙週報20230406.pptx"/>
  <p:tag name="WORKSHEETNAME" val="C:\Users\Administrator\Documents\週報\大中票券債券市場展望雙週報2023040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4/6 上午 11:30:34"/>
  <p:tag name="TAGTIMESTAMP" val="2023/4/6 上午 11:30:34"/>
  <p:tag name="CHARTTYPE" val="G"/>
  <p:tag name="WORKBOOKFILENAME" val="C:\Users\Administrator\Documents\週報\大中票券債券市場展望雙週報20230406.pptx"/>
  <p:tag name="WORKSHEETNAME" val="C:\Users\Administrator\Documents\週報\大中票券債券市場展望雙週報2023040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4/6 上午 11:30:08"/>
  <p:tag name="TAGTIMESTAMP" val="2023/4/6 上午 11:30:08"/>
  <p:tag name="CHARTTYPE" val="G"/>
  <p:tag name="WORKBOOKFILENAME" val="C:\Users\Administrator\Documents\週報\大中票券債券市場展望雙週報20230406.pptx"/>
  <p:tag name="WORKSHEETNAME" val="C:\Users\Administrator\Documents\週報\大中票券債券市場展望雙週報2023040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4/6 上午 11:30:22"/>
  <p:tag name="TAGTIMESTAMP" val="2023/4/6 上午 11:30:22"/>
  <p:tag name="CHARTTYPE" val="GC"/>
  <p:tag name="WORKBOOKFILENAME" val="C:\Users\Administrator\Documents\週報\大中票券債券市場展望雙週報20230406.pptx"/>
  <p:tag name="WORKSHEETNAME" val="C:\Users\Administrator\Documents\週報\大中票券債券市場展望雙週報2023040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4/6 上午 11:30:31"/>
  <p:tag name="TAGTIMESTAMP" val="2023/4/6 上午 11:30:31"/>
  <p:tag name="CHARTTYPE" val="G"/>
  <p:tag name="WORKBOOKFILENAME" val="C:\Users\Administrator\Documents\週報\大中票券債券市場展望雙週報20230406.pptx"/>
  <p:tag name="WORKSHEETNAME" val="C:\Users\Administrator\Documents\週報\大中票券債券市場展望雙週報2023040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4/6 上午 11:30:07"/>
  <p:tag name="TAGTIMESTAMP" val="2023/4/6 上午 11:30:07"/>
  <p:tag name="CHARTTYPE" val="G"/>
  <p:tag name="WORKBOOKFILENAME" val="C:\Users\Administrator\Documents\週報\大中票券債券市場展望雙週報20230406.pptx"/>
  <p:tag name="WORKSHEETNAME" val="C:\Users\Administrator\Documents\週報\大中票券債券市場展望雙週報20230406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4/6 上午 11:30:15"/>
  <p:tag name="TAGTIMESTAMP" val="2023/4/6 上午 11:30:15"/>
  <p:tag name="CHARTTYPE" val="G"/>
  <p:tag name="WORKBOOKFILENAME" val="C:\Users\Administrator\Documents\週報\大中票券債券市場展望雙週報20230406.pptx"/>
  <p:tag name="WORKSHEETNAME" val="C:\Users\Administrator\Documents\週報\大中票券債券市場展望雙週報20230406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4/6 上午 11:30:25"/>
  <p:tag name="TAGTIMESTAMP" val="2023/4/6 上午 11:30:25"/>
  <p:tag name="CHARTTYPE" val="G"/>
  <p:tag name="WORKBOOKFILENAME" val="C:\Users\Administrator\Documents\週報\大中票券債券市場展望雙週報20230406.pptx"/>
  <p:tag name="WORKSHEETNAME" val="C:\Users\Administrator\Documents\週報\大中票券債券市場展望雙週報2023040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7649</TotalTime>
  <Words>357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282</cp:revision>
  <dcterms:created xsi:type="dcterms:W3CDTF">2018-04-19T05:44:13Z</dcterms:created>
  <dcterms:modified xsi:type="dcterms:W3CDTF">2023-04-06T05:34:43Z</dcterms:modified>
</cp:coreProperties>
</file>