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71" r:id="rId13"/>
    <p:sldId id="266" r:id="rId14"/>
    <p:sldId id="273" r:id="rId15"/>
    <p:sldId id="272" r:id="rId16"/>
    <p:sldId id="274" r:id="rId17"/>
    <p:sldId id="275" r:id="rId18"/>
    <p:sldId id="267" r:id="rId19"/>
    <p:sldId id="268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2025/2/3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2025/2/3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2025/2/3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2025/2/3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5_2_3_16_47_4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5_2_3_16_47_12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5_2_3_16_46_55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5_2_3_16_47_1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5_2_3_16_47_11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5_2_3_16_47_19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URDOTVGODAyNERBNEUwMU_2025_2_3_16_47_25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5_2_3_16_46_57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5_2_3_16_47_11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5_2_3_16_47_20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5_2_3_16_46_57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5_2_3_16_47_10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5_2_3_16_47_16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5_2_3_16_46_55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2025/02/03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G 18">
            <a:extLst>
              <a:ext uri="{FF2B5EF4-FFF2-40B4-BE49-F238E27FC236}">
                <a16:creationId xmlns:a16="http://schemas.microsoft.com/office/drawing/2014/main" id="{A3B720DE-5CE6-A582-9C47-E3C3CE9F09E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G 22">
            <a:extLst>
              <a:ext uri="{FF2B5EF4-FFF2-40B4-BE49-F238E27FC236}">
                <a16:creationId xmlns:a16="http://schemas.microsoft.com/office/drawing/2014/main" id="{740CD051-D15D-8075-0D4F-0F278D59237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" name="G 9">
            <a:extLst>
              <a:ext uri="{FF2B5EF4-FFF2-40B4-BE49-F238E27FC236}">
                <a16:creationId xmlns:a16="http://schemas.microsoft.com/office/drawing/2014/main" id="{8EC53442-B1CF-2D57-C9E4-9809CF15C04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11" name="G 20">
            <a:extLst>
              <a:ext uri="{FF2B5EF4-FFF2-40B4-BE49-F238E27FC236}">
                <a16:creationId xmlns:a16="http://schemas.microsoft.com/office/drawing/2014/main" id="{AB55A301-33A3-0004-FF64-8DF7562B46FE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11" name="G 24">
            <a:extLst>
              <a:ext uri="{FF2B5EF4-FFF2-40B4-BE49-F238E27FC236}">
                <a16:creationId xmlns:a16="http://schemas.microsoft.com/office/drawing/2014/main" id="{781EB0E2-384E-CC58-03C7-8D81A2FB9C6A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11" name="G 21">
            <a:extLst>
              <a:ext uri="{FF2B5EF4-FFF2-40B4-BE49-F238E27FC236}">
                <a16:creationId xmlns:a16="http://schemas.microsoft.com/office/drawing/2014/main" id="{B0E2A5B3-1A0F-26A2-607E-7CBE399283F8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SOFR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11" name="G 66">
            <a:extLst>
              <a:ext uri="{FF2B5EF4-FFF2-40B4-BE49-F238E27FC236}">
                <a16:creationId xmlns:a16="http://schemas.microsoft.com/office/drawing/2014/main" id="{1FD93C0D-B992-5A4C-86DB-ED7AEC2212B5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032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313597E5-0A8E-1A6E-9114-930F81831C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878636"/>
              </p:ext>
            </p:extLst>
          </p:nvPr>
        </p:nvGraphicFramePr>
        <p:xfrm>
          <a:off x="539553" y="1261886"/>
          <a:ext cx="8064896" cy="5419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781784" imgH="6505611" progId="Excel.Sheet.12">
                  <p:embed/>
                </p:oleObj>
              </mc:Choice>
              <mc:Fallback>
                <p:oleObj name="Worksheet" r:id="rId2" imgW="7781784" imgH="65056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9553" y="1261886"/>
                        <a:ext cx="8064896" cy="5419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利率月線向下與季線向上，顯示將呈現盤整格局。市場等候川普在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月加徵關稅的影響。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經濟數據方面，即將公布歐元區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月非農就業報告、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製造業指數。台灣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數據。目前美公債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利率已從高點下修，雖然上半年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降息機率較低，但市場亦缺乏上漲因素，預估在新一輪通膨數據公布前，利率偏向整理。台債市場，成交量仍少，在籌碼偏少的情況下，利率走勢盤跌機會大。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利率目前亦從高檔下修，但再跌空間應有限。債券操作上，仍應考量台債養券成本，初級市場擇優布局。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2514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利率偏下跌。主因通膨數據低於預期，而川普關稅政策尚未實施，加上美科技股大跌，美債利率走低。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也如預期在一月暫停降息。上週五美債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4.5387%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。台債市場受到美債利率走低影響，以及公債標售結果佳，債市氣氛不偏空。由於第一季債券供給偏少，預料市場買氣不墜。截至封關前，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1.60%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1.537%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" name="G 12">
            <a:extLst>
              <a:ext uri="{FF2B5EF4-FFF2-40B4-BE49-F238E27FC236}">
                <a16:creationId xmlns:a16="http://schemas.microsoft.com/office/drawing/2014/main" id="{D67279CE-5E41-EE4A-C933-EBE1BD70695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G 13">
            <a:extLst>
              <a:ext uri="{FF2B5EF4-FFF2-40B4-BE49-F238E27FC236}">
                <a16:creationId xmlns:a16="http://schemas.microsoft.com/office/drawing/2014/main" id="{BBAC0E03-305E-945C-C4E4-18DC1834397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G 14">
            <a:extLst>
              <a:ext uri="{FF2B5EF4-FFF2-40B4-BE49-F238E27FC236}">
                <a16:creationId xmlns:a16="http://schemas.microsoft.com/office/drawing/2014/main" id="{A306AB90-19F1-607C-AEBC-C7E46C36909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G 15">
            <a:extLst>
              <a:ext uri="{FF2B5EF4-FFF2-40B4-BE49-F238E27FC236}">
                <a16:creationId xmlns:a16="http://schemas.microsoft.com/office/drawing/2014/main" id="{69F6569C-D6F6-B69A-8846-20A1A386095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" name="G 16">
            <a:extLst>
              <a:ext uri="{FF2B5EF4-FFF2-40B4-BE49-F238E27FC236}">
                <a16:creationId xmlns:a16="http://schemas.microsoft.com/office/drawing/2014/main" id="{37F96CC3-FA77-90BA-EE70-13EA3250013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G 17">
            <a:extLst>
              <a:ext uri="{FF2B5EF4-FFF2-40B4-BE49-F238E27FC236}">
                <a16:creationId xmlns:a16="http://schemas.microsoft.com/office/drawing/2014/main" id="{EF830E33-994D-E448-D642-E9046C218CC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11" name="G 25">
            <a:extLst>
              <a:ext uri="{FF2B5EF4-FFF2-40B4-BE49-F238E27FC236}">
                <a16:creationId xmlns:a16="http://schemas.microsoft.com/office/drawing/2014/main" id="{D7CBF441-ADA1-26ED-1C57-6B17AA079D4E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5/2/3 下午 04:47:02"/>
  <p:tag name="TAGTIMESTAMP" val="2025/2/3 下午 04:47:02"/>
  <p:tag name="CHARTTYPE" val="G"/>
  <p:tag name="WORKBOOKFILENAME" val="C:\Users\Peter.Tsai\Documents\週報\大中票券債券市場展望雙週報20250203.pptx"/>
  <p:tag name="WORKSHEETNAME" val="C:\Users\Peter.Tsai\Documents\週報\大中票券債券市場展望雙週報20250203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5/2/3 下午 04:46:57"/>
  <p:tag name="TAGTIMESTAMP" val="2025/2/3 下午 04:46:57"/>
  <p:tag name="CHARTTYPE" val="ECWB"/>
  <p:tag name="WORKBOOKFILENAME" val="C:\Users\Peter.Tsai\Documents\週報\大中票券債券市場展望雙週報20250203.pptx"/>
  <p:tag name="WORKSHEETNAME" val="C:\Users\Peter.Tsai\Documents\週報\大中票券債券市場展望雙週報20250203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5/2/3 下午 04:47:06"/>
  <p:tag name="TAGTIMESTAMP" val="2025/2/3 下午 04:47:06"/>
  <p:tag name="CHARTTYPE" val="G"/>
  <p:tag name="WORKBOOKFILENAME" val="C:\Users\Peter.Tsai\Documents\週報\大中票券債券市場展望雙週報20250203.pptx"/>
  <p:tag name="WORKSHEETNAME" val="C:\Users\Peter.Tsai\Documents\週報\大中票券債券市場展望雙週報20250203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5/2/3 下午 04:47:15"/>
  <p:tag name="TAGTIMESTAMP" val="2025/2/3 下午 04:47:15"/>
  <p:tag name="CHARTTYPE" val="G"/>
  <p:tag name="WORKBOOKFILENAME" val="C:\Users\Peter.Tsai\Documents\週報\大中票券債券市場展望雙週報20250203.pptx"/>
  <p:tag name="WORKSHEETNAME" val="C:\Users\Peter.Tsai\Documents\週報\大中票券債券市場展望雙週報20250203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5/2/3 下午 04:47:22"/>
  <p:tag name="TAGTIMESTAMP" val="2025/2/3 下午 04:47:22"/>
  <p:tag name="CHARTTYPE" val="G"/>
  <p:tag name="WORKBOOKFILENAME" val="C:\Users\Peter.Tsai\Documents\週報\大中票券債券市場展望雙週報20250203.pptx"/>
  <p:tag name="WORKSHEETNAME" val="C:\Users\Peter.Tsai\Documents\週報\大中票券債券市場展望雙週報20250203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66"/>
  <p:tag name="RANGENAME" val="&lt;_bbchartsh_QURDOTVGODAyNERBNEUwMU&gt;"/>
  <p:tag name="TYPENAME" val="BloombergGChartBMPType"/>
  <p:tag name="FILETIMESTAMP" val="2025/2/3 下午 04:47:29"/>
  <p:tag name="TAGTIMESTAMP" val="2025/2/3 下午 04:47:29"/>
  <p:tag name="CHARTTYPE" val="G"/>
  <p:tag name="WORKBOOKFILENAME" val="C:\Users\Peter.Tsai\Documents\週報\大中票券債券市場展望雙週報20250203.pptx"/>
  <p:tag name="WORKSHEETNAME" val="C:\Users\Peter.Tsai\Documents\週報\大中票券債券市場展望雙週報20250203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5/2/3 下午 04:47:15"/>
  <p:tag name="TAGTIMESTAMP" val="2025/2/3 下午 04:47:15"/>
  <p:tag name="CHARTTYPE" val="G"/>
  <p:tag name="WORKBOOKFILENAME" val="C:\Users\Peter.Tsai\Documents\週報\大中票券債券市場展望雙週報20250203.pptx"/>
  <p:tag name="WORKSHEETNAME" val="C:\Users\Peter.Tsai\Documents\週報\大中票券債券市場展望雙週報20250203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5/2/3 下午 04:47:24"/>
  <p:tag name="TAGTIMESTAMP" val="2025/2/3 下午 04:47:24"/>
  <p:tag name="CHARTTYPE" val="G"/>
  <p:tag name="WORKBOOKFILENAME" val="C:\Users\Peter.Tsai\Documents\週報\大中票券債券市場展望雙週報20250203.pptx"/>
  <p:tag name="WORKSHEETNAME" val="C:\Users\Peter.Tsai\Documents\週報\大中票券債券市場展望雙週報20250203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5/2/3 下午 04:47:02"/>
  <p:tag name="TAGTIMESTAMP" val="2025/2/3 下午 04:47:02"/>
  <p:tag name="CHARTTYPE" val="G"/>
  <p:tag name="WORKBOOKFILENAME" val="C:\Users\Peter.Tsai\Documents\週報\大中票券債券市場展望雙週報20250203.pptx"/>
  <p:tag name="WORKSHEETNAME" val="C:\Users\Peter.Tsai\Documents\週報\大中票券債券市場展望雙週報20250203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5/2/3 下午 04:47:12"/>
  <p:tag name="TAGTIMESTAMP" val="2025/2/3 下午 04:47:12"/>
  <p:tag name="CHARTTYPE" val="GC"/>
  <p:tag name="WORKBOOKFILENAME" val="C:\Users\Peter.Tsai\Documents\週報\大中票券債券市場展望雙週報20250203.pptx"/>
  <p:tag name="WORKSHEETNAME" val="C:\Users\Peter.Tsai\Documents\週報\大中票券債券市場展望雙週報20250203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5/2/3 下午 04:47:20"/>
  <p:tag name="TAGTIMESTAMP" val="2025/2/3 下午 04:47:20"/>
  <p:tag name="CHARTTYPE" val="G"/>
  <p:tag name="WORKBOOKFILENAME" val="C:\Users\Peter.Tsai\Documents\週報\大中票券債券市場展望雙週報20250203.pptx"/>
  <p:tag name="WORKSHEETNAME" val="C:\Users\Peter.Tsai\Documents\週報\大中票券債券市場展望雙週報20250203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5/2/3 下午 04:47:00"/>
  <p:tag name="TAGTIMESTAMP" val="2025/2/3 下午 04:47:00"/>
  <p:tag name="CHARTTYPE" val="G"/>
  <p:tag name="WORKBOOKFILENAME" val="C:\Users\Peter.Tsai\Documents\週報\大中票券債券市場展望雙週報20250203.pptx"/>
  <p:tag name="WORKSHEETNAME" val="C:\Users\Peter.Tsai\Documents\週報\大中票券債券市場展望雙週報20250203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5/2/3 下午 04:47:08"/>
  <p:tag name="TAGTIMESTAMP" val="2025/2/3 下午 04:47:08"/>
  <p:tag name="CHARTTYPE" val="G"/>
  <p:tag name="WORKBOOKFILENAME" val="C:\Users\Peter.Tsai\Documents\週報\大中票券債券市場展望雙週報20250203.pptx"/>
  <p:tag name="WORKSHEETNAME" val="C:\Users\Peter.Tsai\Documents\週報\大中票券債券市場展望雙週報20250203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5/2/3 下午 04:47:16"/>
  <p:tag name="TAGTIMESTAMP" val="2025/2/3 下午 04:47:16"/>
  <p:tag name="CHARTTYPE" val="G"/>
  <p:tag name="WORKBOOKFILENAME" val="C:\Users\Peter.Tsai\Documents\週報\大中票券債券市場展望雙週報20250203.pptx"/>
  <p:tag name="WORKSHEETNAME" val="C:\Users\Peter.Tsai\Documents\週報\大中票券債券市場展望雙週報20250203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BSettings xmlns="http://schemas.bloomberg.com/settings/1.0">
  <Item name="DocumentId_Charts">{4832F31F-13F5-4D94-BE3E-F9EF10F5917B}</Item>
  <Item xmlns="" name="ShapesMap_Charts">{"{4832F31F-13F5-4D94-BE3E-F9EF10F5917B}":{"256":{},"257":{},"258":{},"259":{},"260":{},"261":{},"262":{},"263":{},"264":{},"266":{},"267":{},"268":{},"270":{},"271":{},"272":{},"273":{},"274":{},"275":{}}}</Item>
</BBSettings>
</file>

<file path=customXml/itemProps1.xml><?xml version="1.0" encoding="utf-8"?>
<ds:datastoreItem xmlns:ds="http://schemas.openxmlformats.org/officeDocument/2006/customXml" ds:itemID="{D50412D8-5D6B-4F72-8A0E-67586D205D3D}">
  <ds:schemaRefs>
    <ds:schemaRef ds:uri="http://schemas.bloomberg.com/settings/1.0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12030</TotalTime>
  <Words>385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SOFR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336</cp:revision>
  <dcterms:created xsi:type="dcterms:W3CDTF">2018-04-19T05:44:13Z</dcterms:created>
  <dcterms:modified xsi:type="dcterms:W3CDTF">2025-02-03T09:57:51Z</dcterms:modified>
</cp:coreProperties>
</file>