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sldIdLst>
    <p:sldId id="256" r:id="rId3"/>
    <p:sldId id="257" r:id="rId4"/>
    <p:sldId id="258" r:id="rId5"/>
    <p:sldId id="259" r:id="rId6"/>
    <p:sldId id="260" r:id="rId7"/>
    <p:sldId id="261" r:id="rId8"/>
    <p:sldId id="262" r:id="rId9"/>
    <p:sldId id="263" r:id="rId10"/>
    <p:sldId id="270" r:id="rId11"/>
    <p:sldId id="264" r:id="rId12"/>
    <p:sldId id="271" r:id="rId13"/>
    <p:sldId id="266" r:id="rId14"/>
    <p:sldId id="273" r:id="rId15"/>
    <p:sldId id="272" r:id="rId16"/>
    <p:sldId id="274" r:id="rId17"/>
    <p:sldId id="267" r:id="rId18"/>
    <p:sldId id="268"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a:t>按一下以編輯母片副標題樣式</a:t>
            </a:r>
            <a:endParaRPr kumimoji="0" lang="en-US"/>
          </a:p>
        </p:txBody>
      </p:sp>
      <p:sp>
        <p:nvSpPr>
          <p:cNvPr id="4" name="日期版面配置區 3"/>
          <p:cNvSpPr>
            <a:spLocks noGrp="1"/>
          </p:cNvSpPr>
          <p:nvPr>
            <p:ph type="dt" sz="half" idx="10"/>
          </p:nvPr>
        </p:nvSpPr>
        <p:spPr/>
        <p:txBody>
          <a:bodyPr/>
          <a:lstStyle/>
          <a:p>
            <a:fld id="{AAEEF9B4-39E0-4E77-B419-5BDFE626C356}" type="datetimeFigureOut">
              <a:rPr lang="zh-TW" altLang="en-US" smtClean="0"/>
              <a:t>2025/6/23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BBB359F-8DE6-4540-B528-39306D585F00}"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AAEEF9B4-39E0-4E77-B419-5BDFE626C356}" type="datetimeFigureOut">
              <a:rPr lang="zh-TW" altLang="en-US" smtClean="0"/>
              <a:t>2025/6/23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BBB359F-8DE6-4540-B528-39306D585F00}"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AAEEF9B4-39E0-4E77-B419-5BDFE626C356}" type="datetimeFigureOut">
              <a:rPr lang="zh-TW" altLang="en-US" smtClean="0"/>
              <a:t>2025/6/23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BBB359F-8DE6-4540-B528-39306D585F00}"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AAEEF9B4-39E0-4E77-B419-5BDFE626C356}" type="datetimeFigureOut">
              <a:rPr lang="zh-TW" altLang="en-US" smtClean="0"/>
              <a:t>2025/6/23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BBB359F-8DE6-4540-B528-39306D585F00}"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AAEEF9B4-39E0-4E77-B419-5BDFE626C356}" type="datetimeFigureOut">
              <a:rPr lang="zh-TW" altLang="en-US" smtClean="0"/>
              <a:t>2025/6/23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BBB359F-8DE6-4540-B528-39306D585F00}"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AAEEF9B4-39E0-4E77-B419-5BDFE626C356}" type="datetimeFigureOut">
              <a:rPr lang="zh-TW" altLang="en-US" smtClean="0"/>
              <a:t>2025/6/23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BBB359F-8DE6-4540-B528-39306D585F00}"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AAEEF9B4-39E0-4E77-B419-5BDFE626C356}" type="datetimeFigureOut">
              <a:rPr lang="zh-TW" altLang="en-US" smtClean="0"/>
              <a:t>2025/6/23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BBB359F-8DE6-4540-B528-39306D585F00}"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AAEEF9B4-39E0-4E77-B419-5BDFE626C356}" type="datetimeFigureOut">
              <a:rPr lang="zh-TW" altLang="en-US" smtClean="0"/>
              <a:t>2025/6/23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BBB359F-8DE6-4540-B528-39306D585F00}"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AEEF9B4-39E0-4E77-B419-5BDFE626C356}" type="datetimeFigureOut">
              <a:rPr lang="zh-TW" altLang="en-US" smtClean="0"/>
              <a:t>2025/6/23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BBB359F-8DE6-4540-B528-39306D585F00}"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AAEEF9B4-39E0-4E77-B419-5BDFE626C356}" type="datetimeFigureOut">
              <a:rPr lang="zh-TW" altLang="en-US" smtClean="0"/>
              <a:t>2025/6/23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BBB359F-8DE6-4540-B528-39306D585F00}" type="slidenum">
              <a:rPr lang="zh-TW" altLang="en-US" smtClean="0"/>
              <a:t>‹#›</a:t>
            </a:fld>
            <a:endParaRPr lang="zh-TW" alt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AAEEF9B4-39E0-4E77-B419-5BDFE626C356}" type="datetimeFigureOut">
              <a:rPr lang="zh-TW" altLang="en-US" smtClean="0"/>
              <a:t>2025/6/23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BBB359F-8DE6-4540-B528-39306D585F00}"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AAEEF9B4-39E0-4E77-B419-5BDFE626C356}" type="datetimeFigureOut">
              <a:rPr lang="zh-TW" altLang="en-US" smtClean="0"/>
              <a:t>2025/6/23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6BBB359F-8DE6-4540-B528-39306D585F00}"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file:///C:\blp\API\Office%20Tools\GExport__bbchartsh_MzBCNDY1RkQ0RDFCNEFGMk_2025_6_23_11_25_53_8.bm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file:///C:\blp\API\Office%20Tools\GExport__bbchartsh_OUE2MzVGMkNFOUZGNDkzOT_2025_6_23_11_26_3_9.bm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file:///C:\blp\API\Office%20Tools\GExport__bbchartsh_RjZFMEU0MUQ5RkRENDMyOU_2025_6_23_11_25_38_10.bm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file:///C:\blp\API\Office%20Tools\GExport__bbchartsh_MTBCMzAxRDYzNDBENEQ5MT_2025_6_23_11_25_53_11.bm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file:///C:\blp\API\Office%20Tools\GExport__bbchartsh_RDhGRUUwNzRFNkE3NDcxM0_2025_6_23_11_26_0_12.bm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file:///C:\blp\API\Office%20Tools\GExport__bbchartsh_RTYyMkFENzYwODY5NDM2ND_2025_6_23_11_26_8_13.bm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file:///C:\blp\API\Office%20Tools\GExport__bbchartsh_QkQxRTdGQzIyMDAxNEExOT_2025_6_23_11_25_39_1.bm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file:///C:\blp\API\Office%20Tools\GExport__bbchartsh_QUJBNkQzQTM0NDNCNDA4NT_2025_6_23_11_25_53_2.bm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file:///C:\blp\API\Office%20Tools\GExport__bbchartsh_NkVBMjFBM0RBODJENDEzNE_2025_6_23_11_26_3_3.bm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file:///C:\blp\API\Office%20Tools\GExport__bbchartsh_NzNGREQzNUYxRTc2NENEQU_2025_6_23_11_25_37_4.bm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file:///C:\blp\API\Office%20Tools\GExport__bbchartsh_NDY4Mzc0RUFENEM2NDcyMz_2025_6_23_11_25_51_5.bm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file:///C:\blp\API\Office%20Tools\GExport__bbchartsh_NzdCOEZDQUVFNEQ0NDdERk_2025_6_23_11_25_59_6.bm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file:///C:\blp\API\Office%20Tools\GExport__bbchartsh_MDc0NjEwRDZGNkUyNDQ0Rk_2025_6_23_11_25_39_7.bm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dirty="0"/>
              <a:t>大中票券債券市場展望雙週報</a:t>
            </a:r>
          </a:p>
        </p:txBody>
      </p:sp>
      <p:sp>
        <p:nvSpPr>
          <p:cNvPr id="3" name="副標題 2"/>
          <p:cNvSpPr>
            <a:spLocks noGrp="1"/>
          </p:cNvSpPr>
          <p:nvPr>
            <p:ph type="subTitle" idx="1"/>
          </p:nvPr>
        </p:nvSpPr>
        <p:spPr/>
        <p:txBody>
          <a:bodyPr/>
          <a:lstStyle/>
          <a:p>
            <a:r>
              <a:rPr lang="en-US" altLang="zh-TW" dirty="0"/>
              <a:t>2025/06/23</a:t>
            </a:r>
          </a:p>
          <a:p>
            <a:r>
              <a:rPr lang="en-US" altLang="zh-TW" dirty="0"/>
              <a:t>Peter Tsai</a:t>
            </a:r>
            <a:endParaRPr lang="zh-TW" altLang="en-US" dirty="0"/>
          </a:p>
        </p:txBody>
      </p:sp>
    </p:spTree>
    <p:extLst>
      <p:ext uri="{BB962C8B-B14F-4D97-AF65-F5344CB8AC3E}">
        <p14:creationId xmlns:p14="http://schemas.microsoft.com/office/powerpoint/2010/main" val="3213377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密大消費信心</a:t>
            </a:r>
          </a:p>
        </p:txBody>
      </p:sp>
      <p:sp>
        <p:nvSpPr>
          <p:cNvPr id="3" name="內容版面配置區 2"/>
          <p:cNvSpPr>
            <a:spLocks noGrp="1"/>
          </p:cNvSpPr>
          <p:nvPr>
            <p:ph idx="1"/>
          </p:nvPr>
        </p:nvSpPr>
        <p:spPr/>
        <p:txBody>
          <a:bodyPr/>
          <a:lstStyle/>
          <a:p>
            <a:endParaRPr lang="zh-TW" altLang="en-US"/>
          </a:p>
        </p:txBody>
      </p:sp>
      <p:pic>
        <p:nvPicPr>
          <p:cNvPr id="5" name="G 18">
            <a:extLst>
              <a:ext uri="{FF2B5EF4-FFF2-40B4-BE49-F238E27FC236}">
                <a16:creationId xmlns:a16="http://schemas.microsoft.com/office/drawing/2014/main" id="{F4E4218C-1E2D-5871-4579-682759D009F5}"/>
              </a:ext>
            </a:extLst>
          </p:cNvPr>
          <p:cNvPicPr>
            <a:picLocks/>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323528" y="1412776"/>
            <a:ext cx="8640960" cy="5256584"/>
          </a:xfrm>
          <a:prstGeom prst="rect">
            <a:avLst/>
          </a:prstGeom>
        </p:spPr>
      </p:pic>
    </p:spTree>
    <p:extLst>
      <p:ext uri="{BB962C8B-B14F-4D97-AF65-F5344CB8AC3E}">
        <p14:creationId xmlns:p14="http://schemas.microsoft.com/office/powerpoint/2010/main" val="386229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美國個人消費支出核心平減指數 經季調</a:t>
            </a:r>
            <a:r>
              <a:rPr lang="en-US" altLang="zh-TW" dirty="0"/>
              <a:t>(</a:t>
            </a:r>
            <a:r>
              <a:rPr lang="zh-TW" altLang="en-US" dirty="0"/>
              <a:t>年比</a:t>
            </a:r>
            <a:r>
              <a:rPr lang="en-US" altLang="zh-TW" dirty="0"/>
              <a:t>)</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5" name="G 22">
            <a:extLst>
              <a:ext uri="{FF2B5EF4-FFF2-40B4-BE49-F238E27FC236}">
                <a16:creationId xmlns:a16="http://schemas.microsoft.com/office/drawing/2014/main" id="{27165BFF-FB8A-1205-0678-17E7FDF0FDD8}"/>
              </a:ext>
            </a:extLst>
          </p:cNvPr>
          <p:cNvPicPr>
            <a:picLocks/>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179512" y="1556792"/>
            <a:ext cx="8784976" cy="5112568"/>
          </a:xfrm>
          <a:prstGeom prst="rect">
            <a:avLst/>
          </a:prstGeom>
        </p:spPr>
      </p:pic>
    </p:spTree>
    <p:extLst>
      <p:ext uri="{BB962C8B-B14F-4D97-AF65-F5344CB8AC3E}">
        <p14:creationId xmlns:p14="http://schemas.microsoft.com/office/powerpoint/2010/main" val="3043556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美國就業情況</a:t>
            </a:r>
          </a:p>
        </p:txBody>
      </p:sp>
      <p:sp>
        <p:nvSpPr>
          <p:cNvPr id="3" name="內容版面配置區 2"/>
          <p:cNvSpPr>
            <a:spLocks noGrp="1"/>
          </p:cNvSpPr>
          <p:nvPr>
            <p:ph idx="1"/>
          </p:nvPr>
        </p:nvSpPr>
        <p:spPr/>
        <p:txBody>
          <a:bodyPr/>
          <a:lstStyle/>
          <a:p>
            <a:endParaRPr lang="zh-TW" altLang="en-US" dirty="0"/>
          </a:p>
        </p:txBody>
      </p:sp>
      <p:pic>
        <p:nvPicPr>
          <p:cNvPr id="5" name="G 9">
            <a:extLst>
              <a:ext uri="{FF2B5EF4-FFF2-40B4-BE49-F238E27FC236}">
                <a16:creationId xmlns:a16="http://schemas.microsoft.com/office/drawing/2014/main" id="{899E81E6-B905-C90E-4AE0-355C995DC12B}"/>
              </a:ext>
            </a:extLst>
          </p:cNvPr>
          <p:cNvPicPr>
            <a:picLocks/>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148838" y="1412776"/>
            <a:ext cx="8887657" cy="5328592"/>
          </a:xfrm>
          <a:prstGeom prst="rect">
            <a:avLst/>
          </a:prstGeom>
        </p:spPr>
      </p:pic>
    </p:spTree>
    <p:extLst>
      <p:ext uri="{BB962C8B-B14F-4D97-AF65-F5344CB8AC3E}">
        <p14:creationId xmlns:p14="http://schemas.microsoft.com/office/powerpoint/2010/main" val="3732059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美國非農就業人數</a:t>
            </a:r>
          </a:p>
        </p:txBody>
      </p:sp>
      <p:pic>
        <p:nvPicPr>
          <p:cNvPr id="6" name="G 20">
            <a:extLst>
              <a:ext uri="{FF2B5EF4-FFF2-40B4-BE49-F238E27FC236}">
                <a16:creationId xmlns:a16="http://schemas.microsoft.com/office/drawing/2014/main" id="{D32B1245-DC7B-9F93-3824-B4AEA4DF326E}"/>
              </a:ext>
            </a:extLst>
          </p:cNvPr>
          <p:cNvPicPr>
            <a:picLocks noGrp="1"/>
          </p:cNvPicPr>
          <p:nvPr>
            <p:ph idx="1"/>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251520" y="1484784"/>
            <a:ext cx="8589640" cy="4958011"/>
          </a:xfrm>
        </p:spPr>
      </p:pic>
    </p:spTree>
    <p:extLst>
      <p:ext uri="{BB962C8B-B14F-4D97-AF65-F5344CB8AC3E}">
        <p14:creationId xmlns:p14="http://schemas.microsoft.com/office/powerpoint/2010/main" val="285901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美國新屋及成屋銷售</a:t>
            </a:r>
          </a:p>
        </p:txBody>
      </p:sp>
      <p:pic>
        <p:nvPicPr>
          <p:cNvPr id="6" name="G 24">
            <a:extLst>
              <a:ext uri="{FF2B5EF4-FFF2-40B4-BE49-F238E27FC236}">
                <a16:creationId xmlns:a16="http://schemas.microsoft.com/office/drawing/2014/main" id="{1D55D3AA-39E8-44A4-5E4D-4290CB6C757F}"/>
              </a:ext>
            </a:extLst>
          </p:cNvPr>
          <p:cNvPicPr>
            <a:picLocks noGrp="1"/>
          </p:cNvPicPr>
          <p:nvPr>
            <p:ph idx="1"/>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251520" y="1340768"/>
            <a:ext cx="8712968" cy="5112568"/>
          </a:xfrm>
        </p:spPr>
      </p:pic>
    </p:spTree>
    <p:extLst>
      <p:ext uri="{BB962C8B-B14F-4D97-AF65-F5344CB8AC3E}">
        <p14:creationId xmlns:p14="http://schemas.microsoft.com/office/powerpoint/2010/main" val="99125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ISM</a:t>
            </a:r>
            <a:r>
              <a:rPr lang="zh-TW" altLang="en-US" dirty="0"/>
              <a:t>指數</a:t>
            </a:r>
          </a:p>
        </p:txBody>
      </p:sp>
      <p:pic>
        <p:nvPicPr>
          <p:cNvPr id="6" name="G 21">
            <a:extLst>
              <a:ext uri="{FF2B5EF4-FFF2-40B4-BE49-F238E27FC236}">
                <a16:creationId xmlns:a16="http://schemas.microsoft.com/office/drawing/2014/main" id="{401E4FDB-5BA0-A2AE-8E88-90886A521112}"/>
              </a:ext>
            </a:extLst>
          </p:cNvPr>
          <p:cNvPicPr>
            <a:picLocks noGrp="1"/>
          </p:cNvPicPr>
          <p:nvPr>
            <p:ph idx="1"/>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395536" y="1556792"/>
            <a:ext cx="8424936" cy="5040560"/>
          </a:xfrm>
        </p:spPr>
      </p:pic>
    </p:spTree>
    <p:extLst>
      <p:ext uri="{BB962C8B-B14F-4D97-AF65-F5344CB8AC3E}">
        <p14:creationId xmlns:p14="http://schemas.microsoft.com/office/powerpoint/2010/main" val="76533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經濟數據預報</a:t>
            </a:r>
          </a:p>
        </p:txBody>
      </p:sp>
      <p:sp>
        <p:nvSpPr>
          <p:cNvPr id="3" name="內容版面配置區 2"/>
          <p:cNvSpPr>
            <a:spLocks noGrp="1"/>
          </p:cNvSpPr>
          <p:nvPr>
            <p:ph idx="1"/>
          </p:nvPr>
        </p:nvSpPr>
        <p:spPr/>
        <p:txBody>
          <a:bodyPr/>
          <a:lstStyle/>
          <a:p>
            <a:endParaRPr lang="zh-TW" altLang="en-US" dirty="0"/>
          </a:p>
        </p:txBody>
      </p:sp>
      <p:graphicFrame>
        <p:nvGraphicFramePr>
          <p:cNvPr id="4" name="物件 3">
            <a:extLst>
              <a:ext uri="{FF2B5EF4-FFF2-40B4-BE49-F238E27FC236}">
                <a16:creationId xmlns:a16="http://schemas.microsoft.com/office/drawing/2014/main" id="{7A78C36D-2DA6-B03F-3E48-A18C55089F3E}"/>
              </a:ext>
            </a:extLst>
          </p:cNvPr>
          <p:cNvGraphicFramePr>
            <a:graphicFrameLocks noChangeAspect="1"/>
          </p:cNvGraphicFramePr>
          <p:nvPr>
            <p:extLst>
              <p:ext uri="{D42A27DB-BD31-4B8C-83A1-F6EECF244321}">
                <p14:modId xmlns:p14="http://schemas.microsoft.com/office/powerpoint/2010/main" val="3276695994"/>
              </p:ext>
            </p:extLst>
          </p:nvPr>
        </p:nvGraphicFramePr>
        <p:xfrm>
          <a:off x="539552" y="1207219"/>
          <a:ext cx="8064896" cy="5520788"/>
        </p:xfrm>
        <a:graphic>
          <a:graphicData uri="http://schemas.openxmlformats.org/presentationml/2006/ole">
            <mc:AlternateContent xmlns:mc="http://schemas.openxmlformats.org/markup-compatibility/2006">
              <mc:Choice xmlns:v="urn:schemas-microsoft-com:vml" Requires="v">
                <p:oleObj name="Worksheet" r:id="rId2" imgW="7629566" imgH="7134152" progId="Excel.Sheet.12">
                  <p:embed/>
                </p:oleObj>
              </mc:Choice>
              <mc:Fallback>
                <p:oleObj name="Worksheet" r:id="rId2" imgW="7629566" imgH="7134152" progId="Excel.Sheet.12">
                  <p:embed/>
                  <p:pic>
                    <p:nvPicPr>
                      <p:cNvPr id="0" name=""/>
                      <p:cNvPicPr/>
                      <p:nvPr/>
                    </p:nvPicPr>
                    <p:blipFill>
                      <a:blip r:embed="rId3"/>
                      <a:stretch>
                        <a:fillRect/>
                      </a:stretch>
                    </p:blipFill>
                    <p:spPr>
                      <a:xfrm>
                        <a:off x="539552" y="1207219"/>
                        <a:ext cx="8064896" cy="5520788"/>
                      </a:xfrm>
                      <a:prstGeom prst="rect">
                        <a:avLst/>
                      </a:prstGeom>
                    </p:spPr>
                  </p:pic>
                </p:oleObj>
              </mc:Fallback>
            </mc:AlternateContent>
          </a:graphicData>
        </a:graphic>
      </p:graphicFrame>
    </p:spTree>
    <p:extLst>
      <p:ext uri="{BB962C8B-B14F-4D97-AF65-F5344CB8AC3E}">
        <p14:creationId xmlns:p14="http://schemas.microsoft.com/office/powerpoint/2010/main" val="412305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市場展望</a:t>
            </a:r>
          </a:p>
        </p:txBody>
      </p:sp>
      <p:sp>
        <p:nvSpPr>
          <p:cNvPr id="3" name="內容版面配置區 2"/>
          <p:cNvSpPr>
            <a:spLocks noGrp="1"/>
          </p:cNvSpPr>
          <p:nvPr>
            <p:ph idx="1"/>
          </p:nvPr>
        </p:nvSpPr>
        <p:spPr>
          <a:xfrm>
            <a:off x="457200" y="1268760"/>
            <a:ext cx="8229600" cy="5472608"/>
          </a:xfrm>
        </p:spPr>
        <p:txBody>
          <a:bodyPr>
            <a:normAutofit fontScale="62500" lnSpcReduction="20000"/>
          </a:bodyPr>
          <a:lstStyle/>
          <a:p>
            <a:pPr>
              <a:lnSpc>
                <a:spcPct val="170000"/>
              </a:lnSpc>
            </a:pPr>
            <a:r>
              <a:rPr lang="zh-TW" altLang="en-US" dirty="0">
                <a:latin typeface="標楷體" panose="03000509000000000000" pitchFamily="65" charset="-120"/>
                <a:ea typeface="標楷體" panose="03000509000000000000" pitchFamily="65" charset="-120"/>
              </a:rPr>
              <a:t>從利率走勢看，美債</a:t>
            </a:r>
            <a:r>
              <a:rPr lang="en-US" altLang="zh-TW" dirty="0">
                <a:latin typeface="標楷體" panose="03000509000000000000" pitchFamily="65" charset="-120"/>
                <a:ea typeface="標楷體" panose="03000509000000000000" pitchFamily="65" charset="-120"/>
              </a:rPr>
              <a:t>10y</a:t>
            </a:r>
            <a:r>
              <a:rPr lang="zh-TW" altLang="en-US" dirty="0">
                <a:latin typeface="標楷體" panose="03000509000000000000" pitchFamily="65" charset="-120"/>
                <a:ea typeface="標楷體" panose="03000509000000000000" pitchFamily="65" charset="-120"/>
              </a:rPr>
              <a:t>利率月線向下與季線向上，呈現收斂走勢，市場觀望關稅延後</a:t>
            </a:r>
            <a:r>
              <a:rPr lang="en-US" altLang="zh-TW" dirty="0">
                <a:latin typeface="標楷體" panose="03000509000000000000" pitchFamily="65" charset="-120"/>
                <a:ea typeface="標楷體" panose="03000509000000000000" pitchFamily="65" charset="-120"/>
              </a:rPr>
              <a:t>90</a:t>
            </a:r>
            <a:r>
              <a:rPr lang="zh-TW" altLang="en-US" dirty="0">
                <a:latin typeface="標楷體" panose="03000509000000000000" pitchFamily="65" charset="-120"/>
                <a:ea typeface="標楷體" panose="03000509000000000000" pitchFamily="65" charset="-120"/>
              </a:rPr>
              <a:t>天結束後的變化，因此短線上走較為橫盤的格局。</a:t>
            </a:r>
            <a:endParaRPr lang="en-US" altLang="zh-TW" dirty="0">
              <a:latin typeface="標楷體" panose="03000509000000000000" pitchFamily="65" charset="-120"/>
              <a:ea typeface="標楷體" panose="03000509000000000000" pitchFamily="65" charset="-120"/>
            </a:endParaRPr>
          </a:p>
          <a:p>
            <a:pPr>
              <a:lnSpc>
                <a:spcPct val="170000"/>
              </a:lnSpc>
            </a:pPr>
            <a:r>
              <a:rPr lang="zh-TW" altLang="en-US" dirty="0">
                <a:latin typeface="標楷體" panose="03000509000000000000" pitchFamily="65" charset="-120"/>
                <a:ea typeface="標楷體" panose="03000509000000000000" pitchFamily="65" charset="-120"/>
              </a:rPr>
              <a:t>經濟數據方面，即將公布德國</a:t>
            </a: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IFO</a:t>
            </a:r>
            <a:r>
              <a:rPr lang="zh-TW" altLang="en-US" dirty="0">
                <a:latin typeface="標楷體" panose="03000509000000000000" pitchFamily="65" charset="-120"/>
                <a:ea typeface="標楷體" panose="03000509000000000000" pitchFamily="65" charset="-120"/>
              </a:rPr>
              <a:t>數據。美國</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月成屋銷售及新屋銷售。近期川普遞延</a:t>
            </a:r>
            <a:r>
              <a:rPr lang="en-US" altLang="zh-TW" dirty="0">
                <a:latin typeface="標楷體" panose="03000509000000000000" pitchFamily="65" charset="-120"/>
                <a:ea typeface="標楷體" panose="03000509000000000000" pitchFamily="65" charset="-120"/>
              </a:rPr>
              <a:t>90</a:t>
            </a:r>
            <a:r>
              <a:rPr lang="zh-TW" altLang="en-US" dirty="0">
                <a:latin typeface="標楷體" panose="03000509000000000000" pitchFamily="65" charset="-120"/>
                <a:ea typeface="標楷體" panose="03000509000000000000" pitchFamily="65" charset="-120"/>
              </a:rPr>
              <a:t>天實施的關稅政策將到期，市場觀望後續調整。另有中東緊張局勢的地緣風險。搭配經濟數據將反映關稅加徵帶來的通膨隱憂與經濟成長放緩的疑慮，都是聯準會維持目前貨幣政策的緣由。台債市場，目前仍受到台幣升值帶來充裕資金的影響，兼以美債利率由高點下修，債市屬於偏多行情。唯</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年期</a:t>
            </a:r>
            <a:r>
              <a:rPr lang="en-US" altLang="zh-TW" dirty="0">
                <a:latin typeface="標楷體" panose="03000509000000000000" pitchFamily="65" charset="-120"/>
                <a:ea typeface="標楷體" panose="03000509000000000000" pitchFamily="65" charset="-120"/>
              </a:rPr>
              <a:t>IRS</a:t>
            </a:r>
            <a:r>
              <a:rPr lang="zh-TW" altLang="en-US" dirty="0">
                <a:latin typeface="標楷體" panose="03000509000000000000" pitchFamily="65" charset="-120"/>
                <a:ea typeface="標楷體" panose="03000509000000000000" pitchFamily="65" charset="-120"/>
              </a:rPr>
              <a:t>利率反彈至</a:t>
            </a:r>
            <a:r>
              <a:rPr lang="en-US" altLang="zh-TW" dirty="0">
                <a:latin typeface="標楷體" panose="03000509000000000000" pitchFamily="65" charset="-120"/>
                <a:ea typeface="標楷體" panose="03000509000000000000" pitchFamily="65" charset="-120"/>
              </a:rPr>
              <a:t>1.60%</a:t>
            </a:r>
            <a:r>
              <a:rPr lang="zh-TW" altLang="en-US" dirty="0">
                <a:latin typeface="標楷體" panose="03000509000000000000" pitchFamily="65" charset="-120"/>
                <a:ea typeface="標楷體" panose="03000509000000000000" pitchFamily="65" charset="-120"/>
              </a:rPr>
              <a:t>附近後，呈現橫盤走勢。債券操作上，建議在利率相對高檔，酌量在初級市場投標購債。</a:t>
            </a:r>
          </a:p>
        </p:txBody>
      </p:sp>
    </p:spTree>
    <p:extLst>
      <p:ext uri="{BB962C8B-B14F-4D97-AF65-F5344CB8AC3E}">
        <p14:creationId xmlns:p14="http://schemas.microsoft.com/office/powerpoint/2010/main" val="154830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市場回顧</a:t>
            </a:r>
          </a:p>
        </p:txBody>
      </p:sp>
      <p:sp>
        <p:nvSpPr>
          <p:cNvPr id="3" name="內容版面配置區 2"/>
          <p:cNvSpPr>
            <a:spLocks noGrp="1"/>
          </p:cNvSpPr>
          <p:nvPr>
            <p:ph idx="1"/>
          </p:nvPr>
        </p:nvSpPr>
        <p:spPr>
          <a:xfrm>
            <a:off x="323528" y="1600200"/>
            <a:ext cx="8496944" cy="4925144"/>
          </a:xfrm>
        </p:spPr>
        <p:txBody>
          <a:bodyPr>
            <a:normAutofit fontScale="77500" lnSpcReduction="20000"/>
          </a:bodyPr>
          <a:lstStyle/>
          <a:p>
            <a:pPr>
              <a:lnSpc>
                <a:spcPct val="160000"/>
              </a:lnSpc>
            </a:pPr>
            <a:r>
              <a:rPr lang="zh-TW" altLang="en-US" dirty="0">
                <a:latin typeface="標楷體" panose="03000509000000000000" pitchFamily="65" charset="-120"/>
                <a:ea typeface="標楷體" panose="03000509000000000000" pitchFamily="65" charset="-120"/>
              </a:rPr>
              <a:t>最近二週，美債</a:t>
            </a:r>
            <a:r>
              <a:rPr lang="en-US" altLang="zh-TW" dirty="0">
                <a:latin typeface="標楷體" panose="03000509000000000000" pitchFamily="65" charset="-120"/>
                <a:ea typeface="標楷體" panose="03000509000000000000" pitchFamily="65" charset="-120"/>
              </a:rPr>
              <a:t>10y</a:t>
            </a:r>
            <a:r>
              <a:rPr lang="zh-TW" altLang="en-US" dirty="0">
                <a:latin typeface="標楷體" panose="03000509000000000000" pitchFamily="65" charset="-120"/>
                <a:ea typeface="標楷體" panose="03000509000000000000" pitchFamily="65" charset="-120"/>
              </a:rPr>
              <a:t>利率走勢略呈下跌。主要因以色列發動對伊朗的攻擊行動，有部分避險買盤進場。而近期經濟數據也顯露美國經濟放緩，另</a:t>
            </a:r>
            <a:r>
              <a:rPr lang="en-US" altLang="zh-TW" dirty="0">
                <a:latin typeface="標楷體" panose="03000509000000000000" pitchFamily="65" charset="-120"/>
                <a:ea typeface="標楷體" panose="03000509000000000000" pitchFamily="65" charset="-120"/>
              </a:rPr>
              <a:t>FOMC</a:t>
            </a:r>
            <a:r>
              <a:rPr lang="zh-TW" altLang="en-US" dirty="0">
                <a:latin typeface="標楷體" panose="03000509000000000000" pitchFamily="65" charset="-120"/>
                <a:ea typeface="標楷體" panose="03000509000000000000" pitchFamily="65" charset="-120"/>
              </a:rPr>
              <a:t>會議則大致給出降息兩碼的方向。此外美國公布</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月的國際資本流動報告，無證據顯示外資拋售美國公債，美債走勢漸趨穩定，利率偏跌。上週五美債</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收在</a:t>
            </a:r>
            <a:r>
              <a:rPr lang="en-US" altLang="zh-TW" dirty="0">
                <a:latin typeface="標楷體" panose="03000509000000000000" pitchFamily="65" charset="-120"/>
                <a:ea typeface="標楷體" panose="03000509000000000000" pitchFamily="65" charset="-120"/>
              </a:rPr>
              <a:t>4.3751%</a:t>
            </a:r>
            <a:r>
              <a:rPr lang="zh-TW" altLang="en-US">
                <a:latin typeface="標楷體" panose="03000509000000000000" pitchFamily="65" charset="-120"/>
                <a:ea typeface="標楷體" panose="03000509000000000000" pitchFamily="65" charset="-120"/>
              </a:rPr>
              <a:t>。台</a:t>
            </a:r>
            <a:r>
              <a:rPr lang="zh-TW" altLang="en-US" dirty="0">
                <a:latin typeface="標楷體" panose="03000509000000000000" pitchFamily="65" charset="-120"/>
                <a:ea typeface="標楷體" panose="03000509000000000000" pitchFamily="65" charset="-120"/>
              </a:rPr>
              <a:t>債市場近期受到美債利率走勢影響，加上央行預測通膨放緩等因素，帶動利率普遍走低。且台幣升值，資金面偏向寬鬆，債市氣氛仍有利多方。上週收盤，</a:t>
            </a:r>
            <a:r>
              <a:rPr lang="en-US" altLang="zh-TW" dirty="0">
                <a:latin typeface="標楷體" panose="03000509000000000000" pitchFamily="65" charset="-120"/>
                <a:ea typeface="標楷體" panose="03000509000000000000" pitchFamily="65" charset="-120"/>
              </a:rPr>
              <a:t>10y</a:t>
            </a:r>
            <a:r>
              <a:rPr lang="zh-TW" altLang="en-US" dirty="0">
                <a:latin typeface="標楷體" panose="03000509000000000000" pitchFamily="65" charset="-120"/>
                <a:ea typeface="標楷體" panose="03000509000000000000" pitchFamily="65" charset="-120"/>
              </a:rPr>
              <a:t>利率收在</a:t>
            </a:r>
            <a:r>
              <a:rPr lang="en-US" altLang="zh-TW" dirty="0">
                <a:latin typeface="標楷體" panose="03000509000000000000" pitchFamily="65" charset="-120"/>
                <a:ea typeface="標楷體" panose="03000509000000000000" pitchFamily="65" charset="-120"/>
              </a:rPr>
              <a:t>1.525%</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5y</a:t>
            </a:r>
            <a:r>
              <a:rPr lang="zh-TW" altLang="en-US" dirty="0">
                <a:latin typeface="標楷體" panose="03000509000000000000" pitchFamily="65" charset="-120"/>
                <a:ea typeface="標楷體" panose="03000509000000000000" pitchFamily="65" charset="-120"/>
              </a:rPr>
              <a:t>收在</a:t>
            </a:r>
            <a:r>
              <a:rPr lang="en-US" altLang="zh-TW" dirty="0">
                <a:latin typeface="標楷體" panose="03000509000000000000" pitchFamily="65" charset="-120"/>
                <a:ea typeface="標楷體" panose="03000509000000000000" pitchFamily="65" charset="-120"/>
              </a:rPr>
              <a:t>1.411%</a:t>
            </a:r>
            <a:r>
              <a:rPr lang="zh-TW" altLang="en-US"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346748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歐債十年期利率走勢圖</a:t>
            </a:r>
          </a:p>
        </p:txBody>
      </p:sp>
      <p:sp>
        <p:nvSpPr>
          <p:cNvPr id="3" name="內容版面配置區 2"/>
          <p:cNvSpPr>
            <a:spLocks noGrp="1"/>
          </p:cNvSpPr>
          <p:nvPr>
            <p:ph idx="1"/>
          </p:nvPr>
        </p:nvSpPr>
        <p:spPr/>
        <p:txBody>
          <a:bodyPr/>
          <a:lstStyle/>
          <a:p>
            <a:endParaRPr lang="zh-TW" altLang="en-US" dirty="0"/>
          </a:p>
        </p:txBody>
      </p:sp>
      <p:pic>
        <p:nvPicPr>
          <p:cNvPr id="5" name="G 12">
            <a:extLst>
              <a:ext uri="{FF2B5EF4-FFF2-40B4-BE49-F238E27FC236}">
                <a16:creationId xmlns:a16="http://schemas.microsoft.com/office/drawing/2014/main" id="{8265ADA3-100C-4915-C604-FB50BEBDAC5C}"/>
              </a:ext>
            </a:extLst>
          </p:cNvPr>
          <p:cNvPicPr>
            <a:picLocks/>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323528" y="1340768"/>
            <a:ext cx="8568952" cy="5328592"/>
          </a:xfrm>
          <a:prstGeom prst="rect">
            <a:avLst/>
          </a:prstGeom>
        </p:spPr>
      </p:pic>
    </p:spTree>
    <p:extLst>
      <p:ext uri="{BB962C8B-B14F-4D97-AF65-F5344CB8AC3E}">
        <p14:creationId xmlns:p14="http://schemas.microsoft.com/office/powerpoint/2010/main" val="113277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美債十年期利率走勢圖</a:t>
            </a:r>
          </a:p>
        </p:txBody>
      </p:sp>
      <p:sp>
        <p:nvSpPr>
          <p:cNvPr id="3" name="內容版面配置區 2"/>
          <p:cNvSpPr>
            <a:spLocks noGrp="1"/>
          </p:cNvSpPr>
          <p:nvPr>
            <p:ph idx="1"/>
          </p:nvPr>
        </p:nvSpPr>
        <p:spPr/>
        <p:txBody>
          <a:bodyPr/>
          <a:lstStyle/>
          <a:p>
            <a:endParaRPr lang="zh-TW" altLang="en-US"/>
          </a:p>
        </p:txBody>
      </p:sp>
      <p:pic>
        <p:nvPicPr>
          <p:cNvPr id="5" name="G 13">
            <a:extLst>
              <a:ext uri="{FF2B5EF4-FFF2-40B4-BE49-F238E27FC236}">
                <a16:creationId xmlns:a16="http://schemas.microsoft.com/office/drawing/2014/main" id="{7439B3AA-3D4C-1B4C-5D82-BE69F4582B54}"/>
              </a:ext>
            </a:extLst>
          </p:cNvPr>
          <p:cNvPicPr>
            <a:picLocks/>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251520" y="1182762"/>
            <a:ext cx="8640960" cy="5400600"/>
          </a:xfrm>
          <a:prstGeom prst="rect">
            <a:avLst/>
          </a:prstGeom>
        </p:spPr>
      </p:pic>
    </p:spTree>
    <p:extLst>
      <p:ext uri="{BB962C8B-B14F-4D97-AF65-F5344CB8AC3E}">
        <p14:creationId xmlns:p14="http://schemas.microsoft.com/office/powerpoint/2010/main" val="401456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日債十年期利率走勢圖</a:t>
            </a:r>
          </a:p>
        </p:txBody>
      </p:sp>
      <p:sp>
        <p:nvSpPr>
          <p:cNvPr id="3" name="內容版面配置區 2"/>
          <p:cNvSpPr>
            <a:spLocks noGrp="1"/>
          </p:cNvSpPr>
          <p:nvPr>
            <p:ph idx="1"/>
          </p:nvPr>
        </p:nvSpPr>
        <p:spPr/>
        <p:txBody>
          <a:bodyPr/>
          <a:lstStyle/>
          <a:p>
            <a:endParaRPr lang="zh-TW" altLang="en-US"/>
          </a:p>
        </p:txBody>
      </p:sp>
      <p:pic>
        <p:nvPicPr>
          <p:cNvPr id="5" name="G 14">
            <a:extLst>
              <a:ext uri="{FF2B5EF4-FFF2-40B4-BE49-F238E27FC236}">
                <a16:creationId xmlns:a16="http://schemas.microsoft.com/office/drawing/2014/main" id="{303B532C-9859-7C43-09D4-8BDF45D208B6}"/>
              </a:ext>
            </a:extLst>
          </p:cNvPr>
          <p:cNvPicPr>
            <a:picLocks/>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179512" y="1412776"/>
            <a:ext cx="8856984" cy="5328592"/>
          </a:xfrm>
          <a:prstGeom prst="rect">
            <a:avLst/>
          </a:prstGeom>
        </p:spPr>
      </p:pic>
    </p:spTree>
    <p:extLst>
      <p:ext uri="{BB962C8B-B14F-4D97-AF65-F5344CB8AC3E}">
        <p14:creationId xmlns:p14="http://schemas.microsoft.com/office/powerpoint/2010/main" val="224165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台債十年期利率走勢圖</a:t>
            </a:r>
          </a:p>
        </p:txBody>
      </p:sp>
      <p:sp>
        <p:nvSpPr>
          <p:cNvPr id="3" name="內容版面配置區 2"/>
          <p:cNvSpPr>
            <a:spLocks noGrp="1"/>
          </p:cNvSpPr>
          <p:nvPr>
            <p:ph idx="1"/>
          </p:nvPr>
        </p:nvSpPr>
        <p:spPr/>
        <p:txBody>
          <a:bodyPr/>
          <a:lstStyle/>
          <a:p>
            <a:endParaRPr lang="zh-TW" altLang="en-US"/>
          </a:p>
        </p:txBody>
      </p:sp>
      <p:pic>
        <p:nvPicPr>
          <p:cNvPr id="5" name="G 15">
            <a:extLst>
              <a:ext uri="{FF2B5EF4-FFF2-40B4-BE49-F238E27FC236}">
                <a16:creationId xmlns:a16="http://schemas.microsoft.com/office/drawing/2014/main" id="{0D65B5CF-2D53-1B48-F5D1-58C9E5DC93E1}"/>
              </a:ext>
            </a:extLst>
          </p:cNvPr>
          <p:cNvPicPr>
            <a:picLocks/>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107504" y="1196752"/>
            <a:ext cx="8928992" cy="5544616"/>
          </a:xfrm>
          <a:prstGeom prst="rect">
            <a:avLst/>
          </a:prstGeom>
        </p:spPr>
      </p:pic>
    </p:spTree>
    <p:extLst>
      <p:ext uri="{BB962C8B-B14F-4D97-AF65-F5344CB8AC3E}">
        <p14:creationId xmlns:p14="http://schemas.microsoft.com/office/powerpoint/2010/main" val="87740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主要國家殖利率曲線</a:t>
            </a:r>
          </a:p>
        </p:txBody>
      </p:sp>
      <p:sp>
        <p:nvSpPr>
          <p:cNvPr id="3" name="內容版面配置區 2"/>
          <p:cNvSpPr>
            <a:spLocks noGrp="1"/>
          </p:cNvSpPr>
          <p:nvPr>
            <p:ph idx="1"/>
          </p:nvPr>
        </p:nvSpPr>
        <p:spPr/>
        <p:txBody>
          <a:bodyPr/>
          <a:lstStyle/>
          <a:p>
            <a:endParaRPr lang="zh-TW" altLang="en-US" dirty="0"/>
          </a:p>
        </p:txBody>
      </p:sp>
      <p:pic>
        <p:nvPicPr>
          <p:cNvPr id="5" name="G 16">
            <a:extLst>
              <a:ext uri="{FF2B5EF4-FFF2-40B4-BE49-F238E27FC236}">
                <a16:creationId xmlns:a16="http://schemas.microsoft.com/office/drawing/2014/main" id="{30F1D9A5-AD12-2BDA-C377-87C62B1F61D5}"/>
              </a:ext>
            </a:extLst>
          </p:cNvPr>
          <p:cNvPicPr>
            <a:picLocks/>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179512" y="1268760"/>
            <a:ext cx="8784976" cy="5400600"/>
          </a:xfrm>
          <a:prstGeom prst="rect">
            <a:avLst/>
          </a:prstGeom>
        </p:spPr>
      </p:pic>
    </p:spTree>
    <p:extLst>
      <p:ext uri="{BB962C8B-B14F-4D97-AF65-F5344CB8AC3E}">
        <p14:creationId xmlns:p14="http://schemas.microsoft.com/office/powerpoint/2010/main" val="269934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原物料指數</a:t>
            </a:r>
          </a:p>
        </p:txBody>
      </p:sp>
      <p:sp>
        <p:nvSpPr>
          <p:cNvPr id="3" name="內容版面配置區 2"/>
          <p:cNvSpPr>
            <a:spLocks noGrp="1"/>
          </p:cNvSpPr>
          <p:nvPr>
            <p:ph idx="1"/>
          </p:nvPr>
        </p:nvSpPr>
        <p:spPr/>
        <p:txBody>
          <a:bodyPr/>
          <a:lstStyle/>
          <a:p>
            <a:endParaRPr lang="zh-TW" altLang="en-US"/>
          </a:p>
        </p:txBody>
      </p:sp>
      <p:pic>
        <p:nvPicPr>
          <p:cNvPr id="5" name="G 17">
            <a:extLst>
              <a:ext uri="{FF2B5EF4-FFF2-40B4-BE49-F238E27FC236}">
                <a16:creationId xmlns:a16="http://schemas.microsoft.com/office/drawing/2014/main" id="{2AB7ECA4-DD24-3439-9F4D-B9FE2DFAF2F1}"/>
              </a:ext>
            </a:extLst>
          </p:cNvPr>
          <p:cNvPicPr>
            <a:picLocks/>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127000" y="1484784"/>
            <a:ext cx="8909496" cy="5238328"/>
          </a:xfrm>
          <a:prstGeom prst="rect">
            <a:avLst/>
          </a:prstGeom>
        </p:spPr>
      </p:pic>
    </p:spTree>
    <p:extLst>
      <p:ext uri="{BB962C8B-B14F-4D97-AF65-F5344CB8AC3E}">
        <p14:creationId xmlns:p14="http://schemas.microsoft.com/office/powerpoint/2010/main" val="213343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美國</a:t>
            </a:r>
            <a:r>
              <a:rPr lang="en-US" altLang="zh-TW" dirty="0"/>
              <a:t>GDP</a:t>
            </a:r>
            <a:r>
              <a:rPr lang="zh-TW" altLang="en-US" dirty="0"/>
              <a:t>成長率</a:t>
            </a:r>
          </a:p>
        </p:txBody>
      </p:sp>
      <p:pic>
        <p:nvPicPr>
          <p:cNvPr id="6" name="G 25">
            <a:extLst>
              <a:ext uri="{FF2B5EF4-FFF2-40B4-BE49-F238E27FC236}">
                <a16:creationId xmlns:a16="http://schemas.microsoft.com/office/drawing/2014/main" id="{DF12263E-5BAA-A670-8A8E-ED75021B4838}"/>
              </a:ext>
            </a:extLst>
          </p:cNvPr>
          <p:cNvPicPr>
            <a:picLocks noGrp="1"/>
          </p:cNvPicPr>
          <p:nvPr>
            <p:ph idx="1"/>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611560" y="1916832"/>
            <a:ext cx="8229600" cy="4525963"/>
          </a:xfrm>
        </p:spPr>
      </p:pic>
    </p:spTree>
    <p:extLst>
      <p:ext uri="{BB962C8B-B14F-4D97-AF65-F5344CB8AC3E}">
        <p14:creationId xmlns:p14="http://schemas.microsoft.com/office/powerpoint/2010/main" val="2067414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WNERSUUID" val="20979866"/>
  <p:tag name="GCHARTNUMBER" val="12"/>
  <p:tag name="RANGENAME" val="&lt;_bbchartsh_QkQxRTdGQzIyMDAxNEExOT&gt;"/>
  <p:tag name="TYPENAME" val="BloombergGChartBMPType"/>
  <p:tag name="FILETIMESTAMP" val="2025/6/23 上午 11:25:43"/>
  <p:tag name="TAGTIMESTAMP" val="2025/6/23 上午 11:25:43"/>
  <p:tag name="CHARTTYPE" val="G"/>
  <p:tag name="WORKBOOKFILENAME" val="C:\Users\Peter.Tsai\Documents\週報\大中票券債券市場展望雙週報20250623.pptx"/>
  <p:tag name="WORKSHEETNAME" val="C:\Users\Peter.Tsai\Documents\週報\大中票券債券市場展望雙週報20250623.pptx"/>
  <p:tag name="HIDEFOOTERTEXT" val="False"/>
</p:tagLst>
</file>

<file path=ppt/tags/tag10.xml><?xml version="1.0" encoding="utf-8"?>
<p:tagLst xmlns:a="http://schemas.openxmlformats.org/drawingml/2006/main" xmlns:r="http://schemas.openxmlformats.org/officeDocument/2006/relationships" xmlns:p="http://schemas.openxmlformats.org/presentationml/2006/main">
  <p:tag name="OWNERSUUID" val="20979866"/>
  <p:tag name="GCHARTNUMBER" val="9"/>
  <p:tag name="RANGENAME" val="&lt;_bbchartsh_RjZFMEU0MUQ5RkRENDMyOU&gt;"/>
  <p:tag name="TYPENAME" val="BloombergGChartBMPType"/>
  <p:tag name="FILETIMESTAMP" val="2025/6/23 上午 11:25:43"/>
  <p:tag name="TAGTIMESTAMP" val="2025/6/23 上午 11:25:43"/>
  <p:tag name="CHARTTYPE" val="ECWB"/>
  <p:tag name="WORKBOOKFILENAME" val="C:\Users\Peter.Tsai\Documents\週報\大中票券債券市場展望雙週報20250623.pptx"/>
  <p:tag name="WORKSHEETNAME" val="C:\Users\Peter.Tsai\Documents\週報\大中票券債券市場展望雙週報20250623.pptx"/>
</p:tagLst>
</file>

<file path=ppt/tags/tag11.xml><?xml version="1.0" encoding="utf-8"?>
<p:tagLst xmlns:a="http://schemas.openxmlformats.org/drawingml/2006/main" xmlns:r="http://schemas.openxmlformats.org/officeDocument/2006/relationships" xmlns:p="http://schemas.openxmlformats.org/presentationml/2006/main">
  <p:tag name="OWNERSUUID" val="20979866"/>
  <p:tag name="GCHARTNUMBER" val="20"/>
  <p:tag name="RANGENAME" val="&lt;_bbchartsh_MTBCMzAxRDYzNDBENEQ5MT&gt;"/>
  <p:tag name="TYPENAME" val="BloombergGChartBMPType"/>
  <p:tag name="FILETIMESTAMP" val="2025/6/23 上午 11:25:57"/>
  <p:tag name="TAGTIMESTAMP" val="2025/6/23 上午 11:25:57"/>
  <p:tag name="CHARTTYPE" val="G"/>
  <p:tag name="WORKBOOKFILENAME" val="C:\Users\Peter.Tsai\Documents\週報\大中票券債券市場展望雙週報20250623.pptx"/>
  <p:tag name="WORKSHEETNAME" val="C:\Users\Peter.Tsai\Documents\週報\大中票券債券市場展望雙週報20250623.pptx"/>
</p:tagLst>
</file>

<file path=ppt/tags/tag12.xml><?xml version="1.0" encoding="utf-8"?>
<p:tagLst xmlns:a="http://schemas.openxmlformats.org/drawingml/2006/main" xmlns:r="http://schemas.openxmlformats.org/officeDocument/2006/relationships" xmlns:p="http://schemas.openxmlformats.org/presentationml/2006/main">
  <p:tag name="OWNERSUUID" val="20979866"/>
  <p:tag name="GCHARTNUMBER" val="24"/>
  <p:tag name="RANGENAME" val="&lt;_bbchartsh_RDhGRUUwNzRFNkE3NDcxM0&gt;"/>
  <p:tag name="TYPENAME" val="BloombergGChartBMPType"/>
  <p:tag name="FILETIMESTAMP" val="2025/6/23 上午 11:26:04"/>
  <p:tag name="TAGTIMESTAMP" val="2025/6/23 上午 11:26:04"/>
  <p:tag name="CHARTTYPE" val="G"/>
  <p:tag name="WORKBOOKFILENAME" val="C:\Users\Peter.Tsai\Documents\週報\大中票券債券市場展望雙週報20250623.pptx"/>
  <p:tag name="WORKSHEETNAME" val="C:\Users\Peter.Tsai\Documents\週報\大中票券債券市場展望雙週報20250623.pptx"/>
</p:tagLst>
</file>

<file path=ppt/tags/tag13.xml><?xml version="1.0" encoding="utf-8"?>
<p:tagLst xmlns:a="http://schemas.openxmlformats.org/drawingml/2006/main" xmlns:r="http://schemas.openxmlformats.org/officeDocument/2006/relationships" xmlns:p="http://schemas.openxmlformats.org/presentationml/2006/main">
  <p:tag name="OWNERSUUID" val="20979866"/>
  <p:tag name="GCHARTNUMBER" val="21"/>
  <p:tag name="RANGENAME" val="&lt;_bbchartsh_RTYyMkFENzYwODY5NDM2ND&gt;"/>
  <p:tag name="TYPENAME" val="BloombergGChartBMPType"/>
  <p:tag name="FILETIMESTAMP" val="2025/6/23 上午 11:26:11"/>
  <p:tag name="TAGTIMESTAMP" val="2025/6/23 上午 11:26:11"/>
  <p:tag name="CHARTTYPE" val="G"/>
  <p:tag name="WORKBOOKFILENAME" val="C:\Users\Peter.Tsai\Documents\週報\大中票券債券市場展望雙週報20250623.pptx"/>
  <p:tag name="WORKSHEETNAME" val="C:\Users\Peter.Tsai\Documents\週報\大中票券債券市場展望雙週報20250623.pptx"/>
</p:tagLst>
</file>

<file path=ppt/tags/tag2.xml><?xml version="1.0" encoding="utf-8"?>
<p:tagLst xmlns:a="http://schemas.openxmlformats.org/drawingml/2006/main" xmlns:r="http://schemas.openxmlformats.org/officeDocument/2006/relationships" xmlns:p="http://schemas.openxmlformats.org/presentationml/2006/main">
  <p:tag name="OWNERSUUID" val="20979866"/>
  <p:tag name="GCHARTNUMBER" val="13"/>
  <p:tag name="RANGENAME" val="&lt;_bbchartsh_QUJBNkQzQTM0NDNCNDA4NT&gt;"/>
  <p:tag name="TYPENAME" val="BloombergGChartBMPType"/>
  <p:tag name="FILETIMESTAMP" val="2025/6/23 上午 11:25:58"/>
  <p:tag name="TAGTIMESTAMP" val="2025/6/23 上午 11:25:58"/>
  <p:tag name="CHARTTYPE" val="G"/>
  <p:tag name="WORKBOOKFILENAME" val="C:\Users\Peter.Tsai\Documents\週報\大中票券債券市場展望雙週報20250623.pptx"/>
  <p:tag name="WORKSHEETNAME" val="C:\Users\Peter.Tsai\Documents\週報\大中票券債券市場展望雙週報20250623.pptx"/>
</p:tagLst>
</file>

<file path=ppt/tags/tag3.xml><?xml version="1.0" encoding="utf-8"?>
<p:tagLst xmlns:a="http://schemas.openxmlformats.org/drawingml/2006/main" xmlns:r="http://schemas.openxmlformats.org/officeDocument/2006/relationships" xmlns:p="http://schemas.openxmlformats.org/presentationml/2006/main">
  <p:tag name="OWNERSUUID" val="20979866"/>
  <p:tag name="GCHARTNUMBER" val="14"/>
  <p:tag name="RANGENAME" val="&lt;_bbchartsh_NkVBMjFBM0RBODJENDEzNE&gt;"/>
  <p:tag name="TYPENAME" val="BloombergGChartBMPType"/>
  <p:tag name="FILETIMESTAMP" val="2025/6/23 上午 11:26:08"/>
  <p:tag name="TAGTIMESTAMP" val="2025/6/23 上午 11:26:08"/>
  <p:tag name="CHARTTYPE" val="G"/>
  <p:tag name="WORKBOOKFILENAME" val="C:\Users\Peter.Tsai\Documents\週報\大中票券債券市場展望雙週報20250623.pptx"/>
  <p:tag name="WORKSHEETNAME" val="C:\Users\Peter.Tsai\Documents\週報\大中票券債券市場展望雙週報20250623.pptx"/>
</p:tagLst>
</file>

<file path=ppt/tags/tag4.xml><?xml version="1.0" encoding="utf-8"?>
<p:tagLst xmlns:a="http://schemas.openxmlformats.org/drawingml/2006/main" xmlns:r="http://schemas.openxmlformats.org/officeDocument/2006/relationships" xmlns:p="http://schemas.openxmlformats.org/presentationml/2006/main">
  <p:tag name="OWNERSUUID" val="20979866"/>
  <p:tag name="GCHARTNUMBER" val="15"/>
  <p:tag name="RANGENAME" val="&lt;_bbchartsh_NzNGREQzNUYxRTc2NENEQU&gt;"/>
  <p:tag name="TYPENAME" val="BloombergGChartBMPType"/>
  <p:tag name="FILETIMESTAMP" val="2025/6/23 上午 11:25:41"/>
  <p:tag name="TAGTIMESTAMP" val="2025/6/23 上午 11:25:41"/>
  <p:tag name="CHARTTYPE" val="G"/>
  <p:tag name="WORKBOOKFILENAME" val="C:\Users\Peter.Tsai\Documents\週報\大中票券債券市場展望雙週報20250623.pptx"/>
  <p:tag name="WORKSHEETNAME" val="C:\Users\Peter.Tsai\Documents\週報\大中票券債券市場展望雙週報20250623.pptx"/>
</p:tagLst>
</file>

<file path=ppt/tags/tag5.xml><?xml version="1.0" encoding="utf-8"?>
<p:tagLst xmlns:a="http://schemas.openxmlformats.org/drawingml/2006/main" xmlns:r="http://schemas.openxmlformats.org/officeDocument/2006/relationships" xmlns:p="http://schemas.openxmlformats.org/presentationml/2006/main">
  <p:tag name="OWNERSUUID" val="20979866"/>
  <p:tag name="GCHARTNUMBER" val="16"/>
  <p:tag name="RANGENAME" val="&lt;_bbchartsh_NDY4Mzc0RUFENEM2NDcyMz&gt;"/>
  <p:tag name="TYPENAME" val="BloombergGChartBMPType"/>
  <p:tag name="FILETIMESTAMP" val="2025/6/23 上午 11:25:54"/>
  <p:tag name="TAGTIMESTAMP" val="2025/6/23 上午 11:25:54"/>
  <p:tag name="CHARTTYPE" val="GC"/>
  <p:tag name="WORKBOOKFILENAME" val="C:\Users\Peter.Tsai\Documents\週報\大中票券債券市場展望雙週報20250623.pptx"/>
  <p:tag name="WORKSHEETNAME" val="C:\Users\Peter.Tsai\Documents\週報\大中票券債券市場展望雙週報20250623.pptx"/>
</p:tagLst>
</file>

<file path=ppt/tags/tag6.xml><?xml version="1.0" encoding="utf-8"?>
<p:tagLst xmlns:a="http://schemas.openxmlformats.org/drawingml/2006/main" xmlns:r="http://schemas.openxmlformats.org/officeDocument/2006/relationships" xmlns:p="http://schemas.openxmlformats.org/presentationml/2006/main">
  <p:tag name="OWNERSUUID" val="20979866"/>
  <p:tag name="GCHARTNUMBER" val="17"/>
  <p:tag name="RANGENAME" val="&lt;_bbchartsh_NzdCOEZDQUVFNEQ0NDdERk&gt;"/>
  <p:tag name="TYPENAME" val="BloombergGChartBMPType"/>
  <p:tag name="FILETIMESTAMP" val="2025/6/23 上午 11:26:03"/>
  <p:tag name="TAGTIMESTAMP" val="2025/6/23 上午 11:26:03"/>
  <p:tag name="CHARTTYPE" val="G"/>
  <p:tag name="WORKBOOKFILENAME" val="C:\Users\Peter.Tsai\Documents\週報\大中票券債券市場展望雙週報20250623.pptx"/>
  <p:tag name="WORKSHEETNAME" val="C:\Users\Peter.Tsai\Documents\週報\大中票券債券市場展望雙週報20250623.pptx"/>
</p:tagLst>
</file>

<file path=ppt/tags/tag7.xml><?xml version="1.0" encoding="utf-8"?>
<p:tagLst xmlns:a="http://schemas.openxmlformats.org/drawingml/2006/main" xmlns:r="http://schemas.openxmlformats.org/officeDocument/2006/relationships" xmlns:p="http://schemas.openxmlformats.org/presentationml/2006/main">
  <p:tag name="OWNERSUUID" val="20979866"/>
  <p:tag name="GCHARTNUMBER" val="25"/>
  <p:tag name="RANGENAME" val="&lt;_bbchartsh_MDc0NjEwRDZGNkUyNDQ0Rk&gt;"/>
  <p:tag name="TYPENAME" val="BloombergGChartBMPType"/>
  <p:tag name="FILETIMESTAMP" val="2025/6/23 上午 11:25:44"/>
  <p:tag name="TAGTIMESTAMP" val="2025/6/23 上午 11:25:44"/>
  <p:tag name="CHARTTYPE" val="G"/>
  <p:tag name="WORKBOOKFILENAME" val="C:\Users\Peter.Tsai\Documents\週報\大中票券債券市場展望雙週報20250623.pptx"/>
  <p:tag name="WORKSHEETNAME" val="C:\Users\Peter.Tsai\Documents\週報\大中票券債券市場展望雙週報20250623.pptx"/>
</p:tagLst>
</file>

<file path=ppt/tags/tag8.xml><?xml version="1.0" encoding="utf-8"?>
<p:tagLst xmlns:a="http://schemas.openxmlformats.org/drawingml/2006/main" xmlns:r="http://schemas.openxmlformats.org/officeDocument/2006/relationships" xmlns:p="http://schemas.openxmlformats.org/presentationml/2006/main">
  <p:tag name="OWNERSUUID" val="20979866"/>
  <p:tag name="GCHARTNUMBER" val="18"/>
  <p:tag name="RANGENAME" val="&lt;_bbchartsh_MzBCNDY1RkQ0RDFCNEFGMk&gt;"/>
  <p:tag name="TYPENAME" val="BloombergGChartBMPType"/>
  <p:tag name="FILETIMESTAMP" val="2025/6/23 上午 11:25:58"/>
  <p:tag name="TAGTIMESTAMP" val="2025/6/23 上午 11:25:58"/>
  <p:tag name="CHARTTYPE" val="G"/>
  <p:tag name="WORKBOOKFILENAME" val="C:\Users\Peter.Tsai\Documents\週報\大中票券債券市場展望雙週報20250623.pptx"/>
  <p:tag name="WORKSHEETNAME" val="C:\Users\Peter.Tsai\Documents\週報\大中票券債券市場展望雙週報20250623.pptx"/>
</p:tagLst>
</file>

<file path=ppt/tags/tag9.xml><?xml version="1.0" encoding="utf-8"?>
<p:tagLst xmlns:a="http://schemas.openxmlformats.org/drawingml/2006/main" xmlns:r="http://schemas.openxmlformats.org/officeDocument/2006/relationships" xmlns:p="http://schemas.openxmlformats.org/presentationml/2006/main">
  <p:tag name="OWNERSUUID" val="20979866"/>
  <p:tag name="GCHARTNUMBER" val="22"/>
  <p:tag name="RANGENAME" val="&lt;_bbchartsh_OUE2MzVGMkNFOUZGNDkzOT&gt;"/>
  <p:tag name="TYPENAME" val="BloombergGChartBMPType"/>
  <p:tag name="FILETIMESTAMP" val="2025/6/23 上午 11:26:08"/>
  <p:tag name="TAGTIMESTAMP" val="2025/6/23 上午 11:26:08"/>
  <p:tag name="CHARTTYPE" val="G"/>
  <p:tag name="WORKBOOKFILENAME" val="C:\Users\Peter.Tsai\Documents\週報\大中票券債券市場展望雙週報20250623.pptx"/>
  <p:tag name="WORKSHEETNAME" val="C:\Users\Peter.Tsai\Documents\週報\大中票券債券市場展望雙週報20250623.pptx"/>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BSettings xmlns="http://schemas.bloomberg.com/settings/1.0">
  <Item name="DocumentId_Charts">{4832F31F-13F5-4D94-BE3E-F9EF10F5917B}</Item>
  <Item xmlns="" name="ShapesMap_Charts">{"{4832F31F-13F5-4D94-BE3E-F9EF10F5917B}":{"256":{},"257":{},"258":{},"259":{},"260":{},"261":{},"262":{},"263":{},"264":{},"266":{},"267":{},"268":{},"270":{},"271":{},"272":{},"273":{},"274":{},"275":{}}}</Item>
</BBSettings>
</file>

<file path=customXml/itemProps1.xml><?xml version="1.0" encoding="utf-8"?>
<ds:datastoreItem xmlns:ds="http://schemas.openxmlformats.org/officeDocument/2006/customXml" ds:itemID="{D50412D8-5D6B-4F72-8A0E-67586D205D3D}">
  <ds:schemaRefs>
    <ds:schemaRef ds:uri="http://schemas.bloomberg.com/settings/1.0"/>
    <ds:schemaRef ds:uri=""/>
  </ds:schemaRefs>
</ds:datastoreItem>
</file>

<file path=docProps/app.xml><?xml version="1.0" encoding="utf-8"?>
<Properties xmlns="http://schemas.openxmlformats.org/officeDocument/2006/extended-properties" xmlns:vt="http://schemas.openxmlformats.org/officeDocument/2006/docPropsVTypes">
  <Template>Dragon</Template>
  <TotalTime>13002</TotalTime>
  <Words>439</Words>
  <Application>Microsoft Office PowerPoint</Application>
  <PresentationFormat>如螢幕大小 (4:3)</PresentationFormat>
  <Paragraphs>22</Paragraphs>
  <Slides>17</Slides>
  <Notes>0</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內嵌 OLE 伺服程式</vt:lpstr>
      </vt:variant>
      <vt:variant>
        <vt:i4>1</vt:i4>
      </vt:variant>
      <vt:variant>
        <vt:lpstr>投影片標題</vt:lpstr>
      </vt:variant>
      <vt:variant>
        <vt:i4>17</vt:i4>
      </vt:variant>
    </vt:vector>
  </HeadingPairs>
  <TitlesOfParts>
    <vt:vector size="24" baseType="lpstr">
      <vt:lpstr>標楷體</vt:lpstr>
      <vt:lpstr>Arial</vt:lpstr>
      <vt:lpstr>Cambria</vt:lpstr>
      <vt:lpstr>Maiandra GD</vt:lpstr>
      <vt:lpstr>Wingdings 2</vt:lpstr>
      <vt:lpstr>龍騰四海</vt:lpstr>
      <vt:lpstr>Worksheet</vt:lpstr>
      <vt:lpstr>大中票券債券市場展望雙週報</vt:lpstr>
      <vt:lpstr>市場回顧</vt:lpstr>
      <vt:lpstr>歐債十年期利率走勢圖</vt:lpstr>
      <vt:lpstr>美債十年期利率走勢圖</vt:lpstr>
      <vt:lpstr>日債十年期利率走勢圖</vt:lpstr>
      <vt:lpstr>台債十年期利率走勢圖</vt:lpstr>
      <vt:lpstr>主要國家殖利率曲線</vt:lpstr>
      <vt:lpstr>原物料指數</vt:lpstr>
      <vt:lpstr>美國GDP成長率</vt:lpstr>
      <vt:lpstr>密大消費信心</vt:lpstr>
      <vt:lpstr>美國個人消費支出核心平減指數 經季調(年比)</vt:lpstr>
      <vt:lpstr>美國就業情況</vt:lpstr>
      <vt:lpstr>美國非農就業人數</vt:lpstr>
      <vt:lpstr>美國新屋及成屋銷售</vt:lpstr>
      <vt:lpstr>ISM指數</vt:lpstr>
      <vt:lpstr>經濟數據預報</vt:lpstr>
      <vt:lpstr>市場展望</vt:lpstr>
    </vt:vector>
  </TitlesOfParts>
  <Company>大中票券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大中票券債券市場展望雙週報</dc:title>
  <dc:creator>peter</dc:creator>
  <cp:lastModifiedBy>資本市場部債券科資深副理 - 蔡秉寰</cp:lastModifiedBy>
  <cp:revision>351</cp:revision>
  <dcterms:created xsi:type="dcterms:W3CDTF">2018-04-19T05:44:13Z</dcterms:created>
  <dcterms:modified xsi:type="dcterms:W3CDTF">2025-06-23T07:12:31Z</dcterms:modified>
</cp:coreProperties>
</file>