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70" r:id="rId11"/>
    <p:sldId id="264" r:id="rId12"/>
    <p:sldId id="271" r:id="rId13"/>
    <p:sldId id="266" r:id="rId14"/>
    <p:sldId id="273" r:id="rId15"/>
    <p:sldId id="272" r:id="rId16"/>
    <p:sldId id="274" r:id="rId17"/>
    <p:sldId id="267" r:id="rId18"/>
    <p:sldId id="268" r:id="rId1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173157"/>
            <a:ext cx="7772400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7716" y="2643182"/>
            <a:ext cx="6670366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2025/10/13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2025/10/13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143768" y="274639"/>
            <a:ext cx="1543032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61513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2025/10/13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2025/10/13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2924181"/>
            <a:ext cx="7772400" cy="1362075"/>
          </a:xfrm>
        </p:spPr>
        <p:txBody>
          <a:bodyPr anchor="t"/>
          <a:lstStyle>
            <a:lvl1pPr algn="l">
              <a:defRPr sz="4400" b="0" cap="all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142874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2025/10/13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2025/10/13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2025/10/13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2025/10/13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2025/10/13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0382" y="1071546"/>
            <a:ext cx="5111750" cy="5049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679083" y="1071546"/>
            <a:ext cx="3008313" cy="3429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2025/10/13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5" y="285728"/>
            <a:ext cx="8230993" cy="696626"/>
          </a:xfrm>
        </p:spPr>
        <p:txBody>
          <a:bodyPr anchor="ctr"/>
          <a:lstStyle>
            <a:lvl1pPr algn="ctr">
              <a:defRPr sz="36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01024" y="642918"/>
            <a:ext cx="785818" cy="4572032"/>
          </a:xfrm>
        </p:spPr>
        <p:txBody>
          <a:bodyPr vert="eaVert" anchor="ctr"/>
          <a:lstStyle>
            <a:lvl1pPr algn="l">
              <a:defRPr sz="24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42922" y="541340"/>
            <a:ext cx="6415094" cy="5459428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072330" y="1000108"/>
            <a:ext cx="914368" cy="4214842"/>
          </a:xfrm>
        </p:spPr>
        <p:txBody>
          <a:bodyPr vert="eaVert"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2025/10/13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13">
            <a:duotone>
              <a:schemeClr val="accent1"/>
              <a:srgbClr val="FFFFFF"/>
            </a:duotone>
            <a:lum bright="12000" contrast="40000"/>
          </a:blip>
          <a:stretch>
            <a:fillRect/>
          </a:stretch>
        </p:blipFill>
        <p:spPr>
          <a:xfrm>
            <a:off x="6667809" y="4915143"/>
            <a:ext cx="2476191" cy="194285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0" y="0"/>
            <a:ext cx="9144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0" y="40951"/>
            <a:ext cx="4572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14">
            <a:duotone>
              <a:schemeClr val="accent1"/>
              <a:srgbClr val="FFFFFF"/>
            </a:duotone>
            <a:lum bright="35000" contrast="40000"/>
          </a:blip>
          <a:stretch>
            <a:fillRect/>
          </a:stretch>
        </p:blipFill>
        <p:spPr>
          <a:xfrm>
            <a:off x="0" y="6420445"/>
            <a:ext cx="9144000" cy="4375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EF9B4-39E0-4E77-B419-5BDFE626C356}" type="datetimeFigureOut">
              <a:rPr lang="zh-TW" altLang="en-US" smtClean="0"/>
              <a:t>2025/10/13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 2"/>
        <a:buChar char="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60000"/>
        <a:buFont typeface="Wingdings 2"/>
        <a:buChar char="®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5"/>
        </a:buClr>
        <a:buSzPct val="45000"/>
        <a:buFont typeface="Wingdings 2"/>
        <a:buChar char="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file:///C:\blp\API\Office%20Tools\GExport__bbchartsh_MzBCNDY1RkQ0RDFCNEFGMk_2025_10_13_11_16_54_8.bmp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file:///C:\blp\API\Office%20Tools\GExport__bbchartsh_OUE2MzVGMkNFOUZGNDkzOT_2025_10_13_11_17_3_9.bmp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file:///C:\blp\API\Office%20Tools\GExport__bbchartsh_RjZFMEU0MUQ5RkRENDMyOU_2025_10_13_11_16_37_10.bmp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file:///C:\blp\API\Office%20Tools\GExport__bbchartsh_MTBCMzAxRDYzNDBENEQ5MT_2025_10_13_11_16_45_11.bmp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file:///C:\blp\API\Office%20Tools\GExport__bbchartsh_RDhGRUUwNzRFNkE3NDcxM0_2025_10_13_11_16_54_12.bmp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file:///C:\blp\API\Office%20Tools\GExport__bbchartsh_RTYyMkFENzYwODY5NDM2ND_2025_10_13_11_17_2_13.bmp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file:///C:\blp\API\Office%20Tools\GExport__bbchartsh_QkQxRTdGQzIyMDAxNEExOT_2025_10_13_11_16_39_1.bm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file:///C:\blp\API\Office%20Tools\GExport__bbchartsh_QUJBNkQzQTM0NDNCNDA4NT_2025_10_13_11_16_47_2.bmp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file:///C:\blp\API\Office%20Tools\GExport__bbchartsh_NkVBMjFBM0RBODJENDEzNE_2025_10_13_11_16_56_3.bmp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file:///C:\blp\API\Office%20Tools\GExport__bbchartsh_NzNGREQzNUYxRTc2NENEQU_2025_10_13_11_16_39_4.bmp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file:///C:\blp\API\Office%20Tools\GExport__bbchartsh_NDY4Mzc0RUFENEM2NDcyMz_2025_10_13_11_16_53_5.bmp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file:///C:\blp\API\Office%20Tools\GExport__bbchartsh_NzdCOEZDQUVFNEQ0NDdERk_2025_10_13_11_16_59_6.bmp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file:///C:\blp\API\Office%20Tools\GExport__bbchartsh_MDc0NjEwRDZGNkUyNDQ0Rk_2025_10_13_11_16_40_7.bm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大中票券債券市場展望雙週報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/>
              <a:t>2025/10/13</a:t>
            </a:r>
          </a:p>
          <a:p>
            <a:r>
              <a:rPr lang="en-US" altLang="zh-TW" dirty="0"/>
              <a:t>Peter Tsai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13377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密大消費信心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8">
            <a:extLst>
              <a:ext uri="{FF2B5EF4-FFF2-40B4-BE49-F238E27FC236}">
                <a16:creationId xmlns:a16="http://schemas.microsoft.com/office/drawing/2014/main" id="{E76A83C4-1D78-B75F-07EE-D05C5C8D3B25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8640960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292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美國個人消費支出核心平減指數 經季調</a:t>
            </a:r>
            <a:r>
              <a:rPr lang="en-US" altLang="zh-TW" dirty="0"/>
              <a:t>(</a:t>
            </a:r>
            <a:r>
              <a:rPr lang="zh-TW" altLang="en-US" dirty="0"/>
              <a:t>年比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22">
            <a:extLst>
              <a:ext uri="{FF2B5EF4-FFF2-40B4-BE49-F238E27FC236}">
                <a16:creationId xmlns:a16="http://schemas.microsoft.com/office/drawing/2014/main" id="{7164EC6D-8E28-0AA4-A581-3DAEF78C9D85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8784976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556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美國就業情況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G 9">
            <a:extLst>
              <a:ext uri="{FF2B5EF4-FFF2-40B4-BE49-F238E27FC236}">
                <a16:creationId xmlns:a16="http://schemas.microsoft.com/office/drawing/2014/main" id="{17AC4E4E-84F1-AF8A-D9AF-133E05637E9F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38" y="1412776"/>
            <a:ext cx="8887657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059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美國非農就業人數</a:t>
            </a:r>
          </a:p>
        </p:txBody>
      </p:sp>
      <p:pic>
        <p:nvPicPr>
          <p:cNvPr id="6" name="G 20">
            <a:extLst>
              <a:ext uri="{FF2B5EF4-FFF2-40B4-BE49-F238E27FC236}">
                <a16:creationId xmlns:a16="http://schemas.microsoft.com/office/drawing/2014/main" id="{348A67B3-C928-D191-F115-93F239D59FA3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4784"/>
            <a:ext cx="8589640" cy="4958011"/>
          </a:xfrm>
        </p:spPr>
      </p:pic>
    </p:spTree>
    <p:extLst>
      <p:ext uri="{BB962C8B-B14F-4D97-AF65-F5344CB8AC3E}">
        <p14:creationId xmlns:p14="http://schemas.microsoft.com/office/powerpoint/2010/main" val="28590179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美國新屋及成屋銷售</a:t>
            </a:r>
          </a:p>
        </p:txBody>
      </p:sp>
      <p:pic>
        <p:nvPicPr>
          <p:cNvPr id="6" name="G 24">
            <a:extLst>
              <a:ext uri="{FF2B5EF4-FFF2-40B4-BE49-F238E27FC236}">
                <a16:creationId xmlns:a16="http://schemas.microsoft.com/office/drawing/2014/main" id="{4DD15604-1B30-FC86-929B-CB3099FB9262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8712968" cy="5112568"/>
          </a:xfrm>
        </p:spPr>
      </p:pic>
    </p:spTree>
    <p:extLst>
      <p:ext uri="{BB962C8B-B14F-4D97-AF65-F5344CB8AC3E}">
        <p14:creationId xmlns:p14="http://schemas.microsoft.com/office/powerpoint/2010/main" val="9912537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ISM</a:t>
            </a:r>
            <a:r>
              <a:rPr lang="zh-TW" altLang="en-US" dirty="0"/>
              <a:t>指數</a:t>
            </a:r>
          </a:p>
        </p:txBody>
      </p:sp>
      <p:pic>
        <p:nvPicPr>
          <p:cNvPr id="6" name="G 21">
            <a:extLst>
              <a:ext uri="{FF2B5EF4-FFF2-40B4-BE49-F238E27FC236}">
                <a16:creationId xmlns:a16="http://schemas.microsoft.com/office/drawing/2014/main" id="{685C90DF-E954-EDF8-1047-2533DF0DD513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56792"/>
            <a:ext cx="8424936" cy="5040560"/>
          </a:xfrm>
        </p:spPr>
      </p:pic>
    </p:spTree>
    <p:extLst>
      <p:ext uri="{BB962C8B-B14F-4D97-AF65-F5344CB8AC3E}">
        <p14:creationId xmlns:p14="http://schemas.microsoft.com/office/powerpoint/2010/main" val="7653305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76212"/>
            <a:ext cx="8229600" cy="1143000"/>
          </a:xfrm>
        </p:spPr>
        <p:txBody>
          <a:bodyPr/>
          <a:lstStyle/>
          <a:p>
            <a:r>
              <a:rPr lang="zh-TW" altLang="en-US" dirty="0"/>
              <a:t>經濟數據預報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4" name="物件 3">
            <a:extLst>
              <a:ext uri="{FF2B5EF4-FFF2-40B4-BE49-F238E27FC236}">
                <a16:creationId xmlns:a16="http://schemas.microsoft.com/office/drawing/2014/main" id="{341C3487-4E71-D708-588D-B769A32B78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6770688"/>
              </p:ext>
            </p:extLst>
          </p:nvPr>
        </p:nvGraphicFramePr>
        <p:xfrm>
          <a:off x="457200" y="1124744"/>
          <a:ext cx="8229600" cy="56618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7629566" imgH="6715016" progId="Excel.Sheet.12">
                  <p:embed/>
                </p:oleObj>
              </mc:Choice>
              <mc:Fallback>
                <p:oleObj name="Worksheet" r:id="rId2" imgW="7629566" imgH="671501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57200" y="1124744"/>
                        <a:ext cx="8229600" cy="56618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30555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市場展望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72608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7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從利率走勢看，美債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利率月線反彈而季線仍向下走，走勢未脫離下降通道。目前利率在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4.0%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附近整理，短線走勢以區間看待。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7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經濟數據方面，即將公布德國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ZEW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調查。美國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月成屋銷售，美國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PPI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與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CPI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數據。歐元區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CPI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數據。歐洲方面目前預估暫停降息。美國方面，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月就業報告延遲公布，但小非農報告欠佳，市場對就業情況偏向悲觀，給予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FED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擴大降息的想像空間。台債市場，貨幣市場資金充裕，惟養券成本僅微小降幅，而公債籌碼稀少仍掌控市場氣氛。企業發債雖增加，但壽險業買盤穩固，發行利率走低。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年期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IRS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1.75%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上方遲遲無法突破站穩，</a:t>
            </a: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近期利率轉下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修整理。債券操作上，建議評估養券空間，靜待利率反彈再行補券。</a:t>
            </a:r>
          </a:p>
        </p:txBody>
      </p:sp>
    </p:spTree>
    <p:extLst>
      <p:ext uri="{BB962C8B-B14F-4D97-AF65-F5344CB8AC3E}">
        <p14:creationId xmlns:p14="http://schemas.microsoft.com/office/powerpoint/2010/main" val="1548301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市場回顧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1600200"/>
            <a:ext cx="8496944" cy="4925144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6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最近二週，美債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利率走勢呈現區間整理為主。但上週五因為川普威脅對中國自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11/1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日起加徵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關稅，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利率當日大跌。至於關鍵的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月就業報告因為美政府關門事件而尚未發布。美債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利率上週五收在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4.0322%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。台債市場籌碼不足因素與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CPI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增幅放緩影響，利率也偏向下跌。預期債市氣氛依舊偏多。但養券成本降幅有限，操作上不建議追多。上週收盤，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1.345%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1.27%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346748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歐債十年期利率走勢圖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G 12">
            <a:extLst>
              <a:ext uri="{FF2B5EF4-FFF2-40B4-BE49-F238E27FC236}">
                <a16:creationId xmlns:a16="http://schemas.microsoft.com/office/drawing/2014/main" id="{4353D230-707E-792F-7345-3266B28D86E8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0768"/>
            <a:ext cx="8568952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777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3">
            <a:extLst>
              <a:ext uri="{FF2B5EF4-FFF2-40B4-BE49-F238E27FC236}">
                <a16:creationId xmlns:a16="http://schemas.microsoft.com/office/drawing/2014/main" id="{24DD3455-D833-5693-7CA4-CA1C67D8C937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82762"/>
            <a:ext cx="864096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562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日債十年期利率走勢圖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4">
            <a:extLst>
              <a:ext uri="{FF2B5EF4-FFF2-40B4-BE49-F238E27FC236}">
                <a16:creationId xmlns:a16="http://schemas.microsoft.com/office/drawing/2014/main" id="{DE506267-B957-FA99-0C9C-7DE3727940AD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8856984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56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台債十年期利率走勢圖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5">
            <a:extLst>
              <a:ext uri="{FF2B5EF4-FFF2-40B4-BE49-F238E27FC236}">
                <a16:creationId xmlns:a16="http://schemas.microsoft.com/office/drawing/2014/main" id="{330436EE-8050-0ED4-9E8C-A680AF2AF7E8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96752"/>
            <a:ext cx="8928992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409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主要國家殖利率曲線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G 16">
            <a:extLst>
              <a:ext uri="{FF2B5EF4-FFF2-40B4-BE49-F238E27FC236}">
                <a16:creationId xmlns:a16="http://schemas.microsoft.com/office/drawing/2014/main" id="{0C4E4201-29C2-170E-6115-E6F66911CF25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8784976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344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原物料指數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7">
            <a:extLst>
              <a:ext uri="{FF2B5EF4-FFF2-40B4-BE49-F238E27FC236}">
                <a16:creationId xmlns:a16="http://schemas.microsoft.com/office/drawing/2014/main" id="{80FDBBC5-35AB-EFA6-66FB-E90A1BDE4770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484784"/>
            <a:ext cx="8909496" cy="523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435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</a:t>
            </a:r>
            <a:r>
              <a:rPr lang="en-US" altLang="zh-TW" dirty="0"/>
              <a:t>GDP</a:t>
            </a:r>
            <a:r>
              <a:rPr lang="zh-TW" altLang="en-US" dirty="0"/>
              <a:t>成長率</a:t>
            </a:r>
          </a:p>
        </p:txBody>
      </p:sp>
      <p:pic>
        <p:nvPicPr>
          <p:cNvPr id="6" name="G 25">
            <a:extLst>
              <a:ext uri="{FF2B5EF4-FFF2-40B4-BE49-F238E27FC236}">
                <a16:creationId xmlns:a16="http://schemas.microsoft.com/office/drawing/2014/main" id="{85157AB4-3C5A-C580-9268-AB4CD4235F3D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16832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0674147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2"/>
  <p:tag name="RANGENAME" val="&lt;_bbchartsh_QkQxRTdGQzIyMDAxNEExOT&gt;"/>
  <p:tag name="TYPENAME" val="BloombergGChartBMPType"/>
  <p:tag name="FILETIMESTAMP" val="2025/10/13 上午 11:16:43"/>
  <p:tag name="TAGTIMESTAMP" val="2025/10/13 上午 11:16:43"/>
  <p:tag name="CHARTTYPE" val="G"/>
  <p:tag name="WORKBOOKFILENAME" val="C:\Users\Peter.Tsai\Documents\週報\大中票券債券市場展望雙週報20251013.pptx"/>
  <p:tag name="WORKSHEETNAME" val="C:\Users\Peter.Tsai\Documents\週報\大中票券債券市場展望雙週報20251013.pptx"/>
  <p:tag name="HIDEFOOTERTEXT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9"/>
  <p:tag name="RANGENAME" val="&lt;_bbchartsh_RjZFMEU0MUQ5RkRENDMyOU&gt;"/>
  <p:tag name="TYPENAME" val="BloombergGChartBMPType"/>
  <p:tag name="FILETIMESTAMP" val="2025/10/13 上午 11:16:40"/>
  <p:tag name="TAGTIMESTAMP" val="2025/10/13 上午 11:16:40"/>
  <p:tag name="CHARTTYPE" val="ECWB"/>
  <p:tag name="WORKBOOKFILENAME" val="C:\Users\Peter.Tsai\Documents\週報\大中票券債券市場展望雙週報20251013.pptx"/>
  <p:tag name="WORKSHEETNAME" val="C:\Users\Peter.Tsai\Documents\週報\大中票券債券市場展望雙週報20251013.pptx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0"/>
  <p:tag name="RANGENAME" val="&lt;_bbchartsh_MTBCMzAxRDYzNDBENEQ5MT&gt;"/>
  <p:tag name="TYPENAME" val="BloombergGChartBMPType"/>
  <p:tag name="FILETIMESTAMP" val="2025/10/13 上午 11:16:50"/>
  <p:tag name="TAGTIMESTAMP" val="2025/10/13 上午 11:16:50"/>
  <p:tag name="CHARTTYPE" val="G"/>
  <p:tag name="WORKBOOKFILENAME" val="C:\Users\Peter.Tsai\Documents\週報\大中票券債券市場展望雙週報20251013.pptx"/>
  <p:tag name="WORKSHEETNAME" val="C:\Users\Peter.Tsai\Documents\週報\大中票券債券市場展望雙週報20251013.pptx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4"/>
  <p:tag name="RANGENAME" val="&lt;_bbchartsh_RDhGRUUwNzRFNkE3NDcxM0&gt;"/>
  <p:tag name="TYPENAME" val="BloombergGChartBMPType"/>
  <p:tag name="FILETIMESTAMP" val="2025/10/13 上午 11:16:58"/>
  <p:tag name="TAGTIMESTAMP" val="2025/10/13 上午 11:16:58"/>
  <p:tag name="CHARTTYPE" val="G"/>
  <p:tag name="WORKBOOKFILENAME" val="C:\Users\Peter.Tsai\Documents\週報\大中票券債券市場展望雙週報20251013.pptx"/>
  <p:tag name="WORKSHEETNAME" val="C:\Users\Peter.Tsai\Documents\週報\大中票券債券市場展望雙週報20251013.pptx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1"/>
  <p:tag name="RANGENAME" val="&lt;_bbchartsh_RTYyMkFENzYwODY5NDM2ND&gt;"/>
  <p:tag name="TYPENAME" val="BloombergGChartBMPType"/>
  <p:tag name="FILETIMESTAMP" val="2025/10/13 上午 11:17:05"/>
  <p:tag name="TAGTIMESTAMP" val="2025/10/13 上午 11:17:05"/>
  <p:tag name="CHARTTYPE" val="G"/>
  <p:tag name="WORKBOOKFILENAME" val="C:\Users\Peter.Tsai\Documents\週報\大中票券債券市場展望雙週報20251013.pptx"/>
  <p:tag name="WORKSHEETNAME" val="C:\Users\Peter.Tsai\Documents\週報\大中票券債券市場展望雙週報20251013.ppt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3"/>
  <p:tag name="RANGENAME" val="&lt;_bbchartsh_QUJBNkQzQTM0NDNCNDA4NT&gt;"/>
  <p:tag name="TYPENAME" val="BloombergGChartBMPType"/>
  <p:tag name="FILETIMESTAMP" val="2025/10/13 上午 11:16:51"/>
  <p:tag name="TAGTIMESTAMP" val="2025/10/13 上午 11:16:51"/>
  <p:tag name="CHARTTYPE" val="G"/>
  <p:tag name="WORKBOOKFILENAME" val="C:\Users\Peter.Tsai\Documents\週報\大中票券債券市場展望雙週報20251013.pptx"/>
  <p:tag name="WORKSHEETNAME" val="C:\Users\Peter.Tsai\Documents\週報\大中票券債券市場展望雙週報20251013.ppt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4"/>
  <p:tag name="RANGENAME" val="&lt;_bbchartsh_NkVBMjFBM0RBODJENDEzNE&gt;"/>
  <p:tag name="TYPENAME" val="BloombergGChartBMPType"/>
  <p:tag name="FILETIMESTAMP" val="2025/10/13 上午 11:17:00"/>
  <p:tag name="TAGTIMESTAMP" val="2025/10/13 上午 11:17:00"/>
  <p:tag name="CHARTTYPE" val="G"/>
  <p:tag name="WORKBOOKFILENAME" val="C:\Users\Peter.Tsai\Documents\週報\大中票券債券市場展望雙週報20251013.pptx"/>
  <p:tag name="WORKSHEETNAME" val="C:\Users\Peter.Tsai\Documents\週報\大中票券債券市場展望雙週報20251013.pptx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5"/>
  <p:tag name="RANGENAME" val="&lt;_bbchartsh_NzNGREQzNUYxRTc2NENEQU&gt;"/>
  <p:tag name="TYPENAME" val="BloombergGChartBMPType"/>
  <p:tag name="FILETIMESTAMP" val="2025/10/13 上午 11:16:44"/>
  <p:tag name="TAGTIMESTAMP" val="2025/10/13 上午 11:16:44"/>
  <p:tag name="CHARTTYPE" val="G"/>
  <p:tag name="WORKBOOKFILENAME" val="C:\Users\Peter.Tsai\Documents\週報\大中票券債券市場展望雙週報20251013.pptx"/>
  <p:tag name="WORKSHEETNAME" val="C:\Users\Peter.Tsai\Documents\週報\大中票券債券市場展望雙週報20251013.pptx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6"/>
  <p:tag name="RANGENAME" val="&lt;_bbchartsh_NDY4Mzc0RUFENEM2NDcyMz&gt;"/>
  <p:tag name="TYPENAME" val="BloombergGChartBMPType"/>
  <p:tag name="FILETIMESTAMP" val="2025/10/13 上午 11:16:54"/>
  <p:tag name="TAGTIMESTAMP" val="2025/10/13 上午 11:16:54"/>
  <p:tag name="CHARTTYPE" val="GC"/>
  <p:tag name="WORKBOOKFILENAME" val="C:\Users\Peter.Tsai\Documents\週報\大中票券債券市場展望雙週報20251013.pptx"/>
  <p:tag name="WORKSHEETNAME" val="C:\Users\Peter.Tsai\Documents\週報\大中票券債券市場展望雙週報20251013.pptx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7"/>
  <p:tag name="RANGENAME" val="&lt;_bbchartsh_NzdCOEZDQUVFNEQ0NDdERk&gt;"/>
  <p:tag name="TYPENAME" val="BloombergGChartBMPType"/>
  <p:tag name="FILETIMESTAMP" val="2025/10/13 上午 11:17:03"/>
  <p:tag name="TAGTIMESTAMP" val="2025/10/13 上午 11:17:03"/>
  <p:tag name="CHARTTYPE" val="G"/>
  <p:tag name="WORKBOOKFILENAME" val="C:\Users\Peter.Tsai\Documents\週報\大中票券債券市場展望雙週報20251013.pptx"/>
  <p:tag name="WORKSHEETNAME" val="C:\Users\Peter.Tsai\Documents\週報\大中票券債券市場展望雙週報20251013.pptx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5"/>
  <p:tag name="RANGENAME" val="&lt;_bbchartsh_MDc0NjEwRDZGNkUyNDQ0Rk&gt;"/>
  <p:tag name="TYPENAME" val="BloombergGChartBMPType"/>
  <p:tag name="FILETIMESTAMP" val="2025/10/13 上午 11:16:44"/>
  <p:tag name="TAGTIMESTAMP" val="2025/10/13 上午 11:16:44"/>
  <p:tag name="CHARTTYPE" val="G"/>
  <p:tag name="WORKBOOKFILENAME" val="C:\Users\Peter.Tsai\Documents\週報\大中票券債券市場展望雙週報20251013.pptx"/>
  <p:tag name="WORKSHEETNAME" val="C:\Users\Peter.Tsai\Documents\週報\大中票券債券市場展望雙週報20251013.pptx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8"/>
  <p:tag name="RANGENAME" val="&lt;_bbchartsh_MzBCNDY1RkQ0RDFCNEFGMk&gt;"/>
  <p:tag name="TYPENAME" val="BloombergGChartBMPType"/>
  <p:tag name="FILETIMESTAMP" val="2025/10/13 上午 11:16:58"/>
  <p:tag name="TAGTIMESTAMP" val="2025/10/13 上午 11:16:58"/>
  <p:tag name="CHARTTYPE" val="G"/>
  <p:tag name="WORKBOOKFILENAME" val="C:\Users\Peter.Tsai\Documents\週報\大中票券債券市場展望雙週報20251013.pptx"/>
  <p:tag name="WORKSHEETNAME" val="C:\Users\Peter.Tsai\Documents\週報\大中票券債券市場展望雙週報20251013.pptx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2"/>
  <p:tag name="RANGENAME" val="&lt;_bbchartsh_OUE2MzVGMkNFOUZGNDkzOT&gt;"/>
  <p:tag name="TYPENAME" val="BloombergGChartBMPType"/>
  <p:tag name="FILETIMESTAMP" val="2025/10/13 上午 11:17:06"/>
  <p:tag name="TAGTIMESTAMP" val="2025/10/13 上午 11:17:06"/>
  <p:tag name="CHARTTYPE" val="G"/>
  <p:tag name="WORKBOOKFILENAME" val="C:\Users\Peter.Tsai\Documents\週報\大中票券債券市場展望雙週報20251013.pptx"/>
  <p:tag name="WORKSHEETNAME" val="C:\Users\Peter.Tsai\Documents\週報\大中票券債券市場展望雙週報20251013.pptx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龍騰四海">
  <a:themeElements>
    <a:clrScheme name="龍騰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龍騰四海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龍騰四海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BBSettings xmlns="http://schemas.bloomberg.com/settings/1.0">
  <Item name="DocumentId_Charts">{4832F31F-13F5-4D94-BE3E-F9EF10F5917B}</Item>
  <Item xmlns="" name="ShapesMap_Charts">{"{4832F31F-13F5-4D94-BE3E-F9EF10F5917B}":{"256":{},"257":{},"258":{},"259":{},"260":{},"261":{},"262":{},"263":{},"264":{},"266":{},"267":{},"268":{},"270":{},"271":{},"272":{},"273":{},"274":{},"275":{}}}</Item>
</BBSettings>
</file>

<file path=customXml/itemProps1.xml><?xml version="1.0" encoding="utf-8"?>
<ds:datastoreItem xmlns:ds="http://schemas.openxmlformats.org/officeDocument/2006/customXml" ds:itemID="{D50412D8-5D6B-4F72-8A0E-67586D205D3D}">
  <ds:schemaRefs>
    <ds:schemaRef ds:uri="http://schemas.bloomberg.com/settings/1.0"/>
    <ds:schemaRef ds:uri="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Dragon</Template>
  <TotalTime>13949</TotalTime>
  <Words>413</Words>
  <Application>Microsoft Office PowerPoint</Application>
  <PresentationFormat>如螢幕大小 (4:3)</PresentationFormat>
  <Paragraphs>22</Paragraphs>
  <Slides>17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24" baseType="lpstr">
      <vt:lpstr>標楷體</vt:lpstr>
      <vt:lpstr>Arial</vt:lpstr>
      <vt:lpstr>Cambria</vt:lpstr>
      <vt:lpstr>Maiandra GD</vt:lpstr>
      <vt:lpstr>Wingdings 2</vt:lpstr>
      <vt:lpstr>龍騰四海</vt:lpstr>
      <vt:lpstr>Worksheet</vt:lpstr>
      <vt:lpstr>大中票券債券市場展望雙週報</vt:lpstr>
      <vt:lpstr>市場回顧</vt:lpstr>
      <vt:lpstr>歐債十年期利率走勢圖</vt:lpstr>
      <vt:lpstr>美債十年期利率走勢圖</vt:lpstr>
      <vt:lpstr>日債十年期利率走勢圖</vt:lpstr>
      <vt:lpstr>台債十年期利率走勢圖</vt:lpstr>
      <vt:lpstr>主要國家殖利率曲線</vt:lpstr>
      <vt:lpstr>原物料指數</vt:lpstr>
      <vt:lpstr>美國GDP成長率</vt:lpstr>
      <vt:lpstr>密大消費信心</vt:lpstr>
      <vt:lpstr>美國個人消費支出核心平減指數 經季調(年比)</vt:lpstr>
      <vt:lpstr>美國就業情況</vt:lpstr>
      <vt:lpstr>美國非農就業人數</vt:lpstr>
      <vt:lpstr>美國新屋及成屋銷售</vt:lpstr>
      <vt:lpstr>ISM指數</vt:lpstr>
      <vt:lpstr>經濟數據預報</vt:lpstr>
      <vt:lpstr>市場展望</vt:lpstr>
    </vt:vector>
  </TitlesOfParts>
  <Company>大中票券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大中票券債券市場展望雙週報</dc:title>
  <dc:creator>peter</dc:creator>
  <cp:lastModifiedBy>資本市場部債券科資深副理 - 蔡秉寰</cp:lastModifiedBy>
  <cp:revision>358</cp:revision>
  <dcterms:created xsi:type="dcterms:W3CDTF">2018-04-19T05:44:13Z</dcterms:created>
  <dcterms:modified xsi:type="dcterms:W3CDTF">2025-10-13T07:16:59Z</dcterms:modified>
</cp:coreProperties>
</file>